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9" r:id="rId4"/>
    <p:sldId id="274" r:id="rId5"/>
    <p:sldId id="275" r:id="rId6"/>
    <p:sldId id="263" r:id="rId7"/>
    <p:sldId id="259" r:id="rId8"/>
    <p:sldId id="282" r:id="rId9"/>
    <p:sldId id="283" r:id="rId10"/>
    <p:sldId id="270" r:id="rId11"/>
    <p:sldId id="261" r:id="rId12"/>
    <p:sldId id="268" r:id="rId13"/>
    <p:sldId id="262" r:id="rId14"/>
    <p:sldId id="271" r:id="rId15"/>
    <p:sldId id="289" r:id="rId16"/>
    <p:sldId id="290" r:id="rId17"/>
    <p:sldId id="279" r:id="rId18"/>
    <p:sldId id="280" r:id="rId19"/>
    <p:sldId id="281" r:id="rId20"/>
    <p:sldId id="266" r:id="rId21"/>
    <p:sldId id="272" r:id="rId22"/>
    <p:sldId id="267" r:id="rId23"/>
    <p:sldId id="273" r:id="rId24"/>
    <p:sldId id="285" r:id="rId25"/>
    <p:sldId id="258" r:id="rId26"/>
    <p:sldId id="277" r:id="rId27"/>
    <p:sldId id="278" r:id="rId28"/>
    <p:sldId id="276" r:id="rId29"/>
    <p:sldId id="265" r:id="rId30"/>
    <p:sldId id="260" r:id="rId31"/>
    <p:sldId id="284" r:id="rId32"/>
    <p:sldId id="286" r:id="rId33"/>
    <p:sldId id="287"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67" d="100"/>
          <a:sy n="67" d="100"/>
        </p:scale>
        <p:origin x="6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ter Kimberly S" userId="bbb40f73-03f7-4920-94f2-d66345c5c12c" providerId="ADAL" clId="{E109C1B5-7301-4468-98E2-1AB2F9374FD6}"/>
    <pc:docChg chg="addSld modSld sldOrd">
      <pc:chgData name="Lester Kimberly S" userId="bbb40f73-03f7-4920-94f2-d66345c5c12c" providerId="ADAL" clId="{E109C1B5-7301-4468-98E2-1AB2F9374FD6}" dt="2025-09-02T18:22:02.171" v="137"/>
      <pc:docMkLst>
        <pc:docMk/>
      </pc:docMkLst>
      <pc:sldChg chg="ord">
        <pc:chgData name="Lester Kimberly S" userId="bbb40f73-03f7-4920-94f2-d66345c5c12c" providerId="ADAL" clId="{E109C1B5-7301-4468-98E2-1AB2F9374FD6}" dt="2025-09-02T17:50:49.634" v="18"/>
        <pc:sldMkLst>
          <pc:docMk/>
          <pc:sldMk cId="1545256493" sldId="258"/>
        </pc:sldMkLst>
      </pc:sldChg>
      <pc:sldChg chg="ord">
        <pc:chgData name="Lester Kimberly S" userId="bbb40f73-03f7-4920-94f2-d66345c5c12c" providerId="ADAL" clId="{E109C1B5-7301-4468-98E2-1AB2F9374FD6}" dt="2025-09-02T17:50:34.655" v="12"/>
        <pc:sldMkLst>
          <pc:docMk/>
          <pc:sldMk cId="416690113" sldId="267"/>
        </pc:sldMkLst>
      </pc:sldChg>
      <pc:sldChg chg="ord">
        <pc:chgData name="Lester Kimberly S" userId="bbb40f73-03f7-4920-94f2-d66345c5c12c" providerId="ADAL" clId="{E109C1B5-7301-4468-98E2-1AB2F9374FD6}" dt="2025-09-02T17:50:38.963" v="14"/>
        <pc:sldMkLst>
          <pc:docMk/>
          <pc:sldMk cId="2402440673" sldId="273"/>
        </pc:sldMkLst>
      </pc:sldChg>
      <pc:sldChg chg="ord">
        <pc:chgData name="Lester Kimberly S" userId="bbb40f73-03f7-4920-94f2-d66345c5c12c" providerId="ADAL" clId="{E109C1B5-7301-4468-98E2-1AB2F9374FD6}" dt="2025-09-02T17:50:57.187" v="20"/>
        <pc:sldMkLst>
          <pc:docMk/>
          <pc:sldMk cId="2752172339" sldId="277"/>
        </pc:sldMkLst>
      </pc:sldChg>
      <pc:sldChg chg="ord">
        <pc:chgData name="Lester Kimberly S" userId="bbb40f73-03f7-4920-94f2-d66345c5c12c" providerId="ADAL" clId="{E109C1B5-7301-4468-98E2-1AB2F9374FD6}" dt="2025-09-02T17:50:44.054" v="16"/>
        <pc:sldMkLst>
          <pc:docMk/>
          <pc:sldMk cId="15712003" sldId="285"/>
        </pc:sldMkLst>
      </pc:sldChg>
      <pc:sldChg chg="addSp delSp modSp new mod ord">
        <pc:chgData name="Lester Kimberly S" userId="bbb40f73-03f7-4920-94f2-d66345c5c12c" providerId="ADAL" clId="{E109C1B5-7301-4468-98E2-1AB2F9374FD6}" dt="2025-09-02T18:22:02.171" v="137"/>
        <pc:sldMkLst>
          <pc:docMk/>
          <pc:sldMk cId="1375279568" sldId="289"/>
        </pc:sldMkLst>
        <pc:spChg chg="add del">
          <ac:chgData name="Lester Kimberly S" userId="bbb40f73-03f7-4920-94f2-d66345c5c12c" providerId="ADAL" clId="{E109C1B5-7301-4468-98E2-1AB2F9374FD6}" dt="2025-09-02T17:48:10.136" v="2"/>
          <ac:spMkLst>
            <pc:docMk/>
            <pc:sldMk cId="1375279568" sldId="289"/>
            <ac:spMk id="2" creationId="{EFECBC36-2D9C-48A8-8A58-B023F38D7AD5}"/>
          </ac:spMkLst>
        </pc:spChg>
        <pc:spChg chg="add del">
          <ac:chgData name="Lester Kimberly S" userId="bbb40f73-03f7-4920-94f2-d66345c5c12c" providerId="ADAL" clId="{E109C1B5-7301-4468-98E2-1AB2F9374FD6}" dt="2025-09-02T17:48:10.136" v="2"/>
          <ac:spMkLst>
            <pc:docMk/>
            <pc:sldMk cId="1375279568" sldId="289"/>
            <ac:spMk id="3" creationId="{AE5CCCEB-D927-4A8F-B304-82E889E62A7D}"/>
          </ac:spMkLst>
        </pc:spChg>
        <pc:spChg chg="add mod">
          <ac:chgData name="Lester Kimberly S" userId="bbb40f73-03f7-4920-94f2-d66345c5c12c" providerId="ADAL" clId="{E109C1B5-7301-4468-98E2-1AB2F9374FD6}" dt="2025-09-02T17:52:08.696" v="27" actId="14100"/>
          <ac:spMkLst>
            <pc:docMk/>
            <pc:sldMk cId="1375279568" sldId="289"/>
            <ac:spMk id="7" creationId="{CD608EF6-C72D-46CC-AB1D-B388A073CAE3}"/>
          </ac:spMkLst>
        </pc:spChg>
        <pc:spChg chg="add mod">
          <ac:chgData name="Lester Kimberly S" userId="bbb40f73-03f7-4920-94f2-d66345c5c12c" providerId="ADAL" clId="{E109C1B5-7301-4468-98E2-1AB2F9374FD6}" dt="2025-09-02T18:14:11.308" v="60" actId="255"/>
          <ac:spMkLst>
            <pc:docMk/>
            <pc:sldMk cId="1375279568" sldId="289"/>
            <ac:spMk id="12" creationId="{4752BF17-6EA5-4688-B541-9F25FA31D134}"/>
          </ac:spMkLst>
        </pc:spChg>
        <pc:spChg chg="add mod">
          <ac:chgData name="Lester Kimberly S" userId="bbb40f73-03f7-4920-94f2-d66345c5c12c" providerId="ADAL" clId="{E109C1B5-7301-4468-98E2-1AB2F9374FD6}" dt="2025-09-02T18:16:11" v="115" actId="255"/>
          <ac:spMkLst>
            <pc:docMk/>
            <pc:sldMk cId="1375279568" sldId="289"/>
            <ac:spMk id="17" creationId="{F0AA2EBD-1456-4156-A684-8D9D65FA3558}"/>
          </ac:spMkLst>
        </pc:spChg>
        <pc:picChg chg="add mod">
          <ac:chgData name="Lester Kimberly S" userId="bbb40f73-03f7-4920-94f2-d66345c5c12c" providerId="ADAL" clId="{E109C1B5-7301-4468-98E2-1AB2F9374FD6}" dt="2025-09-02T17:50:13.351" v="8" actId="1076"/>
          <ac:picMkLst>
            <pc:docMk/>
            <pc:sldMk cId="1375279568" sldId="289"/>
            <ac:picMk id="6" creationId="{58009A62-DB7D-43F1-BF90-798065438D41}"/>
          </ac:picMkLst>
        </pc:picChg>
        <pc:picChg chg="add del">
          <ac:chgData name="Lester Kimberly S" userId="bbb40f73-03f7-4920-94f2-d66345c5c12c" providerId="ADAL" clId="{E109C1B5-7301-4468-98E2-1AB2F9374FD6}" dt="2025-09-02T17:48:10.136" v="2"/>
          <ac:picMkLst>
            <pc:docMk/>
            <pc:sldMk cId="1375279568" sldId="289"/>
            <ac:picMk id="1026" creationId="{434E4AE4-945F-4CA4-9356-06156191EC4A}"/>
          </ac:picMkLst>
        </pc:picChg>
        <pc:picChg chg="add del">
          <ac:chgData name="Lester Kimberly S" userId="bbb40f73-03f7-4920-94f2-d66345c5c12c" providerId="ADAL" clId="{E109C1B5-7301-4468-98E2-1AB2F9374FD6}" dt="2025-09-02T17:48:10.136" v="2"/>
          <ac:picMkLst>
            <pc:docMk/>
            <pc:sldMk cId="1375279568" sldId="289"/>
            <ac:picMk id="1027" creationId="{3C6E2432-65CE-4001-9E82-F3FC450A1521}"/>
          </ac:picMkLst>
        </pc:picChg>
        <pc:picChg chg="add del">
          <ac:chgData name="Lester Kimberly S" userId="bbb40f73-03f7-4920-94f2-d66345c5c12c" providerId="ADAL" clId="{E109C1B5-7301-4468-98E2-1AB2F9374FD6}" dt="2025-09-02T17:48:10.136" v="2"/>
          <ac:picMkLst>
            <pc:docMk/>
            <pc:sldMk cId="1375279568" sldId="289"/>
            <ac:picMk id="1028" creationId="{292861B0-FC55-486B-AEAE-C298A582081C}"/>
          </ac:picMkLst>
        </pc:picChg>
        <pc:picChg chg="add del">
          <ac:chgData name="Lester Kimberly S" userId="bbb40f73-03f7-4920-94f2-d66345c5c12c" providerId="ADAL" clId="{E109C1B5-7301-4468-98E2-1AB2F9374FD6}" dt="2025-09-02T17:48:10.136" v="2"/>
          <ac:picMkLst>
            <pc:docMk/>
            <pc:sldMk cId="1375279568" sldId="289"/>
            <ac:picMk id="1029" creationId="{8BDD6DE5-C70F-407F-BEBA-9EC438CBDED4}"/>
          </ac:picMkLst>
        </pc:picChg>
        <pc:picChg chg="add del">
          <ac:chgData name="Lester Kimberly S" userId="bbb40f73-03f7-4920-94f2-d66345c5c12c" providerId="ADAL" clId="{E109C1B5-7301-4468-98E2-1AB2F9374FD6}" dt="2025-09-02T17:48:10.136" v="2"/>
          <ac:picMkLst>
            <pc:docMk/>
            <pc:sldMk cId="1375279568" sldId="289"/>
            <ac:picMk id="1030" creationId="{651E2BA3-68CE-4612-91BE-9539EFE4C2E4}"/>
          </ac:picMkLst>
        </pc:picChg>
        <pc:picChg chg="add del">
          <ac:chgData name="Lester Kimberly S" userId="bbb40f73-03f7-4920-94f2-d66345c5c12c" providerId="ADAL" clId="{E109C1B5-7301-4468-98E2-1AB2F9374FD6}" dt="2025-09-02T17:48:10.136" v="2"/>
          <ac:picMkLst>
            <pc:docMk/>
            <pc:sldMk cId="1375279568" sldId="289"/>
            <ac:picMk id="1031" creationId="{22270A75-37B3-4371-BA70-BBC7CFD819E6}"/>
          </ac:picMkLst>
        </pc:picChg>
        <pc:picChg chg="add del">
          <ac:chgData name="Lester Kimberly S" userId="bbb40f73-03f7-4920-94f2-d66345c5c12c" providerId="ADAL" clId="{E109C1B5-7301-4468-98E2-1AB2F9374FD6}" dt="2025-09-02T17:48:10.136" v="2"/>
          <ac:picMkLst>
            <pc:docMk/>
            <pc:sldMk cId="1375279568" sldId="289"/>
            <ac:picMk id="1033" creationId="{D2751CB7-FAD4-4814-858B-3EEE08DE767D}"/>
          </ac:picMkLst>
        </pc:picChg>
      </pc:sldChg>
      <pc:sldChg chg="addSp modSp new mod">
        <pc:chgData name="Lester Kimberly S" userId="bbb40f73-03f7-4920-94f2-d66345c5c12c" providerId="ADAL" clId="{E109C1B5-7301-4468-98E2-1AB2F9374FD6}" dt="2025-09-02T18:21:41.550" v="135" actId="1076"/>
        <pc:sldMkLst>
          <pc:docMk/>
          <pc:sldMk cId="4252615482" sldId="290"/>
        </pc:sldMkLst>
        <pc:spChg chg="add mod">
          <ac:chgData name="Lester Kimberly S" userId="bbb40f73-03f7-4920-94f2-d66345c5c12c" providerId="ADAL" clId="{E109C1B5-7301-4468-98E2-1AB2F9374FD6}" dt="2025-09-02T18:21:41.550" v="135" actId="1076"/>
          <ac:spMkLst>
            <pc:docMk/>
            <pc:sldMk cId="4252615482" sldId="290"/>
            <ac:spMk id="3" creationId="{D3D6D6BD-AD51-4B09-B3C4-F44D70510F75}"/>
          </ac:spMkLst>
        </pc:spChg>
        <pc:picChg chg="add mod">
          <ac:chgData name="Lester Kimberly S" userId="bbb40f73-03f7-4920-94f2-d66345c5c12c" providerId="ADAL" clId="{E109C1B5-7301-4468-98E2-1AB2F9374FD6}" dt="2025-09-02T18:21:33.463" v="133" actId="1076"/>
          <ac:picMkLst>
            <pc:docMk/>
            <pc:sldMk cId="4252615482" sldId="290"/>
            <ac:picMk id="5" creationId="{BD39313E-14A2-4A1B-AC1C-61C6E4DAE742}"/>
          </ac:picMkLst>
        </pc:picChg>
      </pc:sldChg>
    </pc:docChg>
  </pc:docChgLst>
  <pc:docChgLst>
    <pc:chgData name="Lester Kimberly S" userId="bbb40f73-03f7-4920-94f2-d66345c5c12c" providerId="ADAL" clId="{CED65DF8-705E-4282-A850-54ED27E4A0FB}"/>
    <pc:docChg chg="undo custSel addSld modSld sldOrd">
      <pc:chgData name="Lester Kimberly S" userId="bbb40f73-03f7-4920-94f2-d66345c5c12c" providerId="ADAL" clId="{CED65DF8-705E-4282-A850-54ED27E4A0FB}" dt="2025-08-31T16:55:39.626" v="916" actId="255"/>
      <pc:docMkLst>
        <pc:docMk/>
      </pc:docMkLst>
      <pc:sldChg chg="addSp modSp mod">
        <pc:chgData name="Lester Kimberly S" userId="bbb40f73-03f7-4920-94f2-d66345c5c12c" providerId="ADAL" clId="{CED65DF8-705E-4282-A850-54ED27E4A0FB}" dt="2025-08-31T16:26:59.031" v="632" actId="6549"/>
        <pc:sldMkLst>
          <pc:docMk/>
          <pc:sldMk cId="1572724990" sldId="256"/>
        </pc:sldMkLst>
        <pc:spChg chg="add mod">
          <ac:chgData name="Lester Kimberly S" userId="bbb40f73-03f7-4920-94f2-d66345c5c12c" providerId="ADAL" clId="{CED65DF8-705E-4282-A850-54ED27E4A0FB}" dt="2025-08-31T16:26:59.031" v="632" actId="6549"/>
          <ac:spMkLst>
            <pc:docMk/>
            <pc:sldMk cId="1572724990" sldId="256"/>
            <ac:spMk id="2" creationId="{661669C3-9978-4653-8473-5D695FBE8F02}"/>
          </ac:spMkLst>
        </pc:spChg>
        <pc:spChg chg="mod">
          <ac:chgData name="Lester Kimberly S" userId="bbb40f73-03f7-4920-94f2-d66345c5c12c" providerId="ADAL" clId="{CED65DF8-705E-4282-A850-54ED27E4A0FB}" dt="2025-08-31T15:31:53.192" v="335" actId="207"/>
          <ac:spMkLst>
            <pc:docMk/>
            <pc:sldMk cId="1572724990" sldId="256"/>
            <ac:spMk id="4" creationId="{253FFBBC-E7DA-452E-A9BC-D60466856C1F}"/>
          </ac:spMkLst>
        </pc:spChg>
        <pc:picChg chg="add mod ord">
          <ac:chgData name="Lester Kimberly S" userId="bbb40f73-03f7-4920-94f2-d66345c5c12c" providerId="ADAL" clId="{CED65DF8-705E-4282-A850-54ED27E4A0FB}" dt="2025-08-31T15:32:14.052" v="337" actId="14100"/>
          <ac:picMkLst>
            <pc:docMk/>
            <pc:sldMk cId="1572724990" sldId="256"/>
            <ac:picMk id="5" creationId="{8CA856CA-15BA-430F-9FE0-9F280B42686A}"/>
          </ac:picMkLst>
        </pc:picChg>
      </pc:sldChg>
      <pc:sldChg chg="addSp delSp modSp mod">
        <pc:chgData name="Lester Kimberly S" userId="bbb40f73-03f7-4920-94f2-d66345c5c12c" providerId="ADAL" clId="{CED65DF8-705E-4282-A850-54ED27E4A0FB}" dt="2025-08-31T16:36:33.082" v="717" actId="21"/>
        <pc:sldMkLst>
          <pc:docMk/>
          <pc:sldMk cId="1545256493" sldId="258"/>
        </pc:sldMkLst>
        <pc:spChg chg="add mod">
          <ac:chgData name="Lester Kimberly S" userId="bbb40f73-03f7-4920-94f2-d66345c5c12c" providerId="ADAL" clId="{CED65DF8-705E-4282-A850-54ED27E4A0FB}" dt="2025-08-29T23:12:07.907" v="28"/>
          <ac:spMkLst>
            <pc:docMk/>
            <pc:sldMk cId="1545256493" sldId="258"/>
            <ac:spMk id="2" creationId="{4BA993A3-8EB3-444E-9500-5859291EF47F}"/>
          </ac:spMkLst>
        </pc:spChg>
        <pc:spChg chg="add mod">
          <ac:chgData name="Lester Kimberly S" userId="bbb40f73-03f7-4920-94f2-d66345c5c12c" providerId="ADAL" clId="{CED65DF8-705E-4282-A850-54ED27E4A0FB}" dt="2025-08-29T23:12:40.294" v="30"/>
          <ac:spMkLst>
            <pc:docMk/>
            <pc:sldMk cId="1545256493" sldId="258"/>
            <ac:spMk id="3" creationId="{CCC9F1A0-8E3A-4227-A50E-4EC2AAB21A6B}"/>
          </ac:spMkLst>
        </pc:spChg>
        <pc:spChg chg="add mod">
          <ac:chgData name="Lester Kimberly S" userId="bbb40f73-03f7-4920-94f2-d66345c5c12c" providerId="ADAL" clId="{CED65DF8-705E-4282-A850-54ED27E4A0FB}" dt="2025-08-29T23:13:15.482" v="32"/>
          <ac:spMkLst>
            <pc:docMk/>
            <pc:sldMk cId="1545256493" sldId="258"/>
            <ac:spMk id="4" creationId="{CFC57651-C777-4E78-8BC0-7644FDB2B9C0}"/>
          </ac:spMkLst>
        </pc:spChg>
        <pc:spChg chg="add del mod">
          <ac:chgData name="Lester Kimberly S" userId="bbb40f73-03f7-4920-94f2-d66345c5c12c" providerId="ADAL" clId="{CED65DF8-705E-4282-A850-54ED27E4A0FB}" dt="2025-08-31T16:36:33.082" v="717" actId="21"/>
          <ac:spMkLst>
            <pc:docMk/>
            <pc:sldMk cId="1545256493" sldId="258"/>
            <ac:spMk id="5" creationId="{5E7D1464-41D5-4523-96A0-9645AD9BFD73}"/>
          </ac:spMkLst>
        </pc:spChg>
      </pc:sldChg>
      <pc:sldChg chg="addSp delSp modSp new mod ord">
        <pc:chgData name="Lester Kimberly S" userId="bbb40f73-03f7-4920-94f2-d66345c5c12c" providerId="ADAL" clId="{CED65DF8-705E-4282-A850-54ED27E4A0FB}" dt="2025-08-31T16:06:17.564" v="506" actId="1076"/>
        <pc:sldMkLst>
          <pc:docMk/>
          <pc:sldMk cId="3959348053" sldId="261"/>
        </pc:sldMkLst>
        <pc:spChg chg="add mod">
          <ac:chgData name="Lester Kimberly S" userId="bbb40f73-03f7-4920-94f2-d66345c5c12c" providerId="ADAL" clId="{CED65DF8-705E-4282-A850-54ED27E4A0FB}" dt="2025-08-31T15:36:34.308" v="362" actId="1076"/>
          <ac:spMkLst>
            <pc:docMk/>
            <pc:sldMk cId="3959348053" sldId="261"/>
            <ac:spMk id="4" creationId="{2DDAFE0E-84C0-4CA0-B885-E13AE60A6128}"/>
          </ac:spMkLst>
        </pc:spChg>
        <pc:spChg chg="add del mod">
          <ac:chgData name="Lester Kimberly S" userId="bbb40f73-03f7-4920-94f2-d66345c5c12c" providerId="ADAL" clId="{CED65DF8-705E-4282-A850-54ED27E4A0FB}" dt="2025-08-31T16:06:04.026" v="501" actId="478"/>
          <ac:spMkLst>
            <pc:docMk/>
            <pc:sldMk cId="3959348053" sldId="261"/>
            <ac:spMk id="5" creationId="{133AB81D-5395-4D1F-B3B0-2E621B852EE2}"/>
          </ac:spMkLst>
        </pc:spChg>
        <pc:picChg chg="add mod">
          <ac:chgData name="Lester Kimberly S" userId="bbb40f73-03f7-4920-94f2-d66345c5c12c" providerId="ADAL" clId="{CED65DF8-705E-4282-A850-54ED27E4A0FB}" dt="2025-08-31T16:06:17.564" v="506" actId="1076"/>
          <ac:picMkLst>
            <pc:docMk/>
            <pc:sldMk cId="3959348053" sldId="261"/>
            <ac:picMk id="3" creationId="{9E1875BE-61A1-4996-851D-A309E32BAAF8}"/>
          </ac:picMkLst>
        </pc:picChg>
      </pc:sldChg>
      <pc:sldChg chg="addSp delSp modSp new mod">
        <pc:chgData name="Lester Kimberly S" userId="bbb40f73-03f7-4920-94f2-d66345c5c12c" providerId="ADAL" clId="{CED65DF8-705E-4282-A850-54ED27E4A0FB}" dt="2025-08-31T15:42:29.603" v="388" actId="14100"/>
        <pc:sldMkLst>
          <pc:docMk/>
          <pc:sldMk cId="1942908393" sldId="262"/>
        </pc:sldMkLst>
        <pc:spChg chg="add mod">
          <ac:chgData name="Lester Kimberly S" userId="bbb40f73-03f7-4920-94f2-d66345c5c12c" providerId="ADAL" clId="{CED65DF8-705E-4282-A850-54ED27E4A0FB}" dt="2025-08-31T14:15:22.436" v="60" actId="767"/>
          <ac:spMkLst>
            <pc:docMk/>
            <pc:sldMk cId="1942908393" sldId="262"/>
            <ac:spMk id="2" creationId="{4E999ECE-0F6B-45B9-8913-3410BDD98B91}"/>
          </ac:spMkLst>
        </pc:spChg>
        <pc:spChg chg="add del">
          <ac:chgData name="Lester Kimberly S" userId="bbb40f73-03f7-4920-94f2-d66345c5c12c" providerId="ADAL" clId="{CED65DF8-705E-4282-A850-54ED27E4A0FB}" dt="2025-08-31T14:32:20.213" v="62"/>
          <ac:spMkLst>
            <pc:docMk/>
            <pc:sldMk cId="1942908393" sldId="262"/>
            <ac:spMk id="3" creationId="{8B470655-C1E7-40E5-AD31-7BA07693BF90}"/>
          </ac:spMkLst>
        </pc:spChg>
        <pc:spChg chg="add del">
          <ac:chgData name="Lester Kimberly S" userId="bbb40f73-03f7-4920-94f2-d66345c5c12c" providerId="ADAL" clId="{CED65DF8-705E-4282-A850-54ED27E4A0FB}" dt="2025-08-31T14:32:20.213" v="62"/>
          <ac:spMkLst>
            <pc:docMk/>
            <pc:sldMk cId="1942908393" sldId="262"/>
            <ac:spMk id="4" creationId="{9923C720-C61B-416C-BF6E-73970736DCF7}"/>
          </ac:spMkLst>
        </pc:spChg>
        <pc:spChg chg="add del">
          <ac:chgData name="Lester Kimberly S" userId="bbb40f73-03f7-4920-94f2-d66345c5c12c" providerId="ADAL" clId="{CED65DF8-705E-4282-A850-54ED27E4A0FB}" dt="2025-08-31T14:32:20.213" v="62"/>
          <ac:spMkLst>
            <pc:docMk/>
            <pc:sldMk cId="1942908393" sldId="262"/>
            <ac:spMk id="5" creationId="{F91C3545-668D-4297-82AF-4F6765EABF04}"/>
          </ac:spMkLst>
        </pc:spChg>
        <pc:spChg chg="add del">
          <ac:chgData name="Lester Kimberly S" userId="bbb40f73-03f7-4920-94f2-d66345c5c12c" providerId="ADAL" clId="{CED65DF8-705E-4282-A850-54ED27E4A0FB}" dt="2025-08-31T14:32:20.213" v="62"/>
          <ac:spMkLst>
            <pc:docMk/>
            <pc:sldMk cId="1942908393" sldId="262"/>
            <ac:spMk id="6" creationId="{ECE3AF50-CC99-49CE-A5F7-EF3896273A18}"/>
          </ac:spMkLst>
        </pc:spChg>
        <pc:spChg chg="add mod">
          <ac:chgData name="Lester Kimberly S" userId="bbb40f73-03f7-4920-94f2-d66345c5c12c" providerId="ADAL" clId="{CED65DF8-705E-4282-A850-54ED27E4A0FB}" dt="2025-08-31T15:38:02.678" v="366" actId="1076"/>
          <ac:spMkLst>
            <pc:docMk/>
            <pc:sldMk cId="1942908393" sldId="262"/>
            <ac:spMk id="7" creationId="{C52BD146-EB8D-461D-BED7-7AAFCFC83190}"/>
          </ac:spMkLst>
        </pc:spChg>
        <pc:picChg chg="add mod">
          <ac:chgData name="Lester Kimberly S" userId="bbb40f73-03f7-4920-94f2-d66345c5c12c" providerId="ADAL" clId="{CED65DF8-705E-4282-A850-54ED27E4A0FB}" dt="2025-08-31T15:42:29.603" v="388" actId="14100"/>
          <ac:picMkLst>
            <pc:docMk/>
            <pc:sldMk cId="1942908393" sldId="262"/>
            <ac:picMk id="9" creationId="{0A8B74E7-B38A-45A8-907E-A3054DB52EA4}"/>
          </ac:picMkLst>
        </pc:picChg>
        <pc:picChg chg="add del">
          <ac:chgData name="Lester Kimberly S" userId="bbb40f73-03f7-4920-94f2-d66345c5c12c" providerId="ADAL" clId="{CED65DF8-705E-4282-A850-54ED27E4A0FB}" dt="2025-08-31T14:32:20.213" v="62"/>
          <ac:picMkLst>
            <pc:docMk/>
            <pc:sldMk cId="1942908393" sldId="262"/>
            <ac:picMk id="1026" creationId="{1DD317DB-13C0-420A-BD1F-CF08A4EB098E}"/>
          </ac:picMkLst>
        </pc:picChg>
      </pc:sldChg>
      <pc:sldChg chg="addSp modSp new mod">
        <pc:chgData name="Lester Kimberly S" userId="bbb40f73-03f7-4920-94f2-d66345c5c12c" providerId="ADAL" clId="{CED65DF8-705E-4282-A850-54ED27E4A0FB}" dt="2025-08-31T16:26:32.949" v="618" actId="20577"/>
        <pc:sldMkLst>
          <pc:docMk/>
          <pc:sldMk cId="3122791588" sldId="263"/>
        </pc:sldMkLst>
        <pc:spChg chg="add mod">
          <ac:chgData name="Lester Kimberly S" userId="bbb40f73-03f7-4920-94f2-d66345c5c12c" providerId="ADAL" clId="{CED65DF8-705E-4282-A850-54ED27E4A0FB}" dt="2025-08-31T16:26:32.949" v="618" actId="20577"/>
          <ac:spMkLst>
            <pc:docMk/>
            <pc:sldMk cId="3122791588" sldId="263"/>
            <ac:spMk id="2" creationId="{349EF46C-6468-4825-88D0-67E91265C4ED}"/>
          </ac:spMkLst>
        </pc:spChg>
        <pc:picChg chg="add mod ord">
          <ac:chgData name="Lester Kimberly S" userId="bbb40f73-03f7-4920-94f2-d66345c5c12c" providerId="ADAL" clId="{CED65DF8-705E-4282-A850-54ED27E4A0FB}" dt="2025-08-31T16:07:23.990" v="526" actId="14100"/>
          <ac:picMkLst>
            <pc:docMk/>
            <pc:sldMk cId="3122791588" sldId="263"/>
            <ac:picMk id="4" creationId="{7C8E53C7-B06B-4C17-95B9-4F87D9E3A785}"/>
          </ac:picMkLst>
        </pc:picChg>
      </pc:sldChg>
      <pc:sldChg chg="addSp modSp new mod">
        <pc:chgData name="Lester Kimberly S" userId="bbb40f73-03f7-4920-94f2-d66345c5c12c" providerId="ADAL" clId="{CED65DF8-705E-4282-A850-54ED27E4A0FB}" dt="2025-08-31T16:55:39.626" v="916" actId="255"/>
        <pc:sldMkLst>
          <pc:docMk/>
          <pc:sldMk cId="1418694974" sldId="264"/>
        </pc:sldMkLst>
        <pc:spChg chg="add mod">
          <ac:chgData name="Lester Kimberly S" userId="bbb40f73-03f7-4920-94f2-d66345c5c12c" providerId="ADAL" clId="{CED65DF8-705E-4282-A850-54ED27E4A0FB}" dt="2025-08-31T16:55:39.626" v="916" actId="255"/>
          <ac:spMkLst>
            <pc:docMk/>
            <pc:sldMk cId="1418694974" sldId="264"/>
            <ac:spMk id="2" creationId="{37196171-B585-4BC6-BFB0-6F538ECA16D0}"/>
          </ac:spMkLst>
        </pc:spChg>
      </pc:sldChg>
      <pc:sldChg chg="addSp modSp new mod">
        <pc:chgData name="Lester Kimberly S" userId="bbb40f73-03f7-4920-94f2-d66345c5c12c" providerId="ADAL" clId="{CED65DF8-705E-4282-A850-54ED27E4A0FB}" dt="2025-08-31T15:26:36.177" v="270" actId="1076"/>
        <pc:sldMkLst>
          <pc:docMk/>
          <pc:sldMk cId="1208586846" sldId="265"/>
        </pc:sldMkLst>
        <pc:spChg chg="add mod">
          <ac:chgData name="Lester Kimberly S" userId="bbb40f73-03f7-4920-94f2-d66345c5c12c" providerId="ADAL" clId="{CED65DF8-705E-4282-A850-54ED27E4A0FB}" dt="2025-08-31T15:26:36.177" v="270" actId="1076"/>
          <ac:spMkLst>
            <pc:docMk/>
            <pc:sldMk cId="1208586846" sldId="265"/>
            <ac:spMk id="2" creationId="{2EE83168-ED00-425C-9456-ACE6B2E1BA80}"/>
          </ac:spMkLst>
        </pc:spChg>
      </pc:sldChg>
      <pc:sldChg chg="addSp delSp modSp new mod">
        <pc:chgData name="Lester Kimberly S" userId="bbb40f73-03f7-4920-94f2-d66345c5c12c" providerId="ADAL" clId="{CED65DF8-705E-4282-A850-54ED27E4A0FB}" dt="2025-08-31T15:51:40.563" v="445" actId="20577"/>
        <pc:sldMkLst>
          <pc:docMk/>
          <pc:sldMk cId="2063403176" sldId="266"/>
        </pc:sldMkLst>
        <pc:spChg chg="add del mod">
          <ac:chgData name="Lester Kimberly S" userId="bbb40f73-03f7-4920-94f2-d66345c5c12c" providerId="ADAL" clId="{CED65DF8-705E-4282-A850-54ED27E4A0FB}" dt="2025-08-31T15:44:17.622" v="392" actId="478"/>
          <ac:spMkLst>
            <pc:docMk/>
            <pc:sldMk cId="2063403176" sldId="266"/>
            <ac:spMk id="3" creationId="{FA793590-3AD4-415F-BD6E-AB226D95CF15}"/>
          </ac:spMkLst>
        </pc:spChg>
        <pc:spChg chg="add mod">
          <ac:chgData name="Lester Kimberly S" userId="bbb40f73-03f7-4920-94f2-d66345c5c12c" providerId="ADAL" clId="{CED65DF8-705E-4282-A850-54ED27E4A0FB}" dt="2025-08-31T15:48:11.635" v="409" actId="255"/>
          <ac:spMkLst>
            <pc:docMk/>
            <pc:sldMk cId="2063403176" sldId="266"/>
            <ac:spMk id="6" creationId="{1C48111E-CE2F-48AC-B340-D5AE91967573}"/>
          </ac:spMkLst>
        </pc:spChg>
        <pc:spChg chg="add mod">
          <ac:chgData name="Lester Kimberly S" userId="bbb40f73-03f7-4920-94f2-d66345c5c12c" providerId="ADAL" clId="{CED65DF8-705E-4282-A850-54ED27E4A0FB}" dt="2025-08-31T15:51:40.563" v="445" actId="20577"/>
          <ac:spMkLst>
            <pc:docMk/>
            <pc:sldMk cId="2063403176" sldId="266"/>
            <ac:spMk id="7" creationId="{AE191EA1-E98E-4709-84F9-BED12C1131BE}"/>
          </ac:spMkLst>
        </pc:spChg>
        <pc:picChg chg="add mod">
          <ac:chgData name="Lester Kimberly S" userId="bbb40f73-03f7-4920-94f2-d66345c5c12c" providerId="ADAL" clId="{CED65DF8-705E-4282-A850-54ED27E4A0FB}" dt="2025-08-31T15:44:43.462" v="397" actId="14100"/>
          <ac:picMkLst>
            <pc:docMk/>
            <pc:sldMk cId="2063403176" sldId="266"/>
            <ac:picMk id="5" creationId="{902667BC-CF93-4D06-9AEE-E4965CDF4070}"/>
          </ac:picMkLst>
        </pc:picChg>
      </pc:sldChg>
      <pc:sldChg chg="addSp modSp new mod">
        <pc:chgData name="Lester Kimberly S" userId="bbb40f73-03f7-4920-94f2-d66345c5c12c" providerId="ADAL" clId="{CED65DF8-705E-4282-A850-54ED27E4A0FB}" dt="2025-08-31T15:39:28.387" v="383" actId="14100"/>
        <pc:sldMkLst>
          <pc:docMk/>
          <pc:sldMk cId="416690113" sldId="267"/>
        </pc:sldMkLst>
        <pc:spChg chg="add mod">
          <ac:chgData name="Lester Kimberly S" userId="bbb40f73-03f7-4920-94f2-d66345c5c12c" providerId="ADAL" clId="{CED65DF8-705E-4282-A850-54ED27E4A0FB}" dt="2025-08-31T15:39:28.387" v="383" actId="14100"/>
          <ac:spMkLst>
            <pc:docMk/>
            <pc:sldMk cId="416690113" sldId="267"/>
            <ac:spMk id="3" creationId="{4B1604D7-3B8C-4D89-A4FC-469C11737497}"/>
          </ac:spMkLst>
        </pc:spChg>
      </pc:sldChg>
      <pc:sldChg chg="addSp modSp new mod">
        <pc:chgData name="Lester Kimberly S" userId="bbb40f73-03f7-4920-94f2-d66345c5c12c" providerId="ADAL" clId="{CED65DF8-705E-4282-A850-54ED27E4A0FB}" dt="2025-08-31T16:15:54.755" v="596" actId="20577"/>
        <pc:sldMkLst>
          <pc:docMk/>
          <pc:sldMk cId="3706731264" sldId="268"/>
        </pc:sldMkLst>
        <pc:spChg chg="add mod">
          <ac:chgData name="Lester Kimberly S" userId="bbb40f73-03f7-4920-94f2-d66345c5c12c" providerId="ADAL" clId="{CED65DF8-705E-4282-A850-54ED27E4A0FB}" dt="2025-08-31T16:15:01.258" v="546" actId="1076"/>
          <ac:spMkLst>
            <pc:docMk/>
            <pc:sldMk cId="3706731264" sldId="268"/>
            <ac:spMk id="4" creationId="{6BCC63C8-81FD-47B1-87C7-041E89287ED0}"/>
          </ac:spMkLst>
        </pc:spChg>
        <pc:spChg chg="add mod ord">
          <ac:chgData name="Lester Kimberly S" userId="bbb40f73-03f7-4920-94f2-d66345c5c12c" providerId="ADAL" clId="{CED65DF8-705E-4282-A850-54ED27E4A0FB}" dt="2025-08-31T16:15:03.911" v="547" actId="1076"/>
          <ac:spMkLst>
            <pc:docMk/>
            <pc:sldMk cId="3706731264" sldId="268"/>
            <ac:spMk id="5" creationId="{CDC9A6CF-9C96-4115-8019-428D546BFDEC}"/>
          </ac:spMkLst>
        </pc:spChg>
        <pc:spChg chg="add mod">
          <ac:chgData name="Lester Kimberly S" userId="bbb40f73-03f7-4920-94f2-d66345c5c12c" providerId="ADAL" clId="{CED65DF8-705E-4282-A850-54ED27E4A0FB}" dt="2025-08-31T16:15:44.275" v="593" actId="113"/>
          <ac:spMkLst>
            <pc:docMk/>
            <pc:sldMk cId="3706731264" sldId="268"/>
            <ac:spMk id="6" creationId="{DC517F09-0780-4E83-9C15-AAC626E8CCE9}"/>
          </ac:spMkLst>
        </pc:spChg>
        <pc:spChg chg="add mod">
          <ac:chgData name="Lester Kimberly S" userId="bbb40f73-03f7-4920-94f2-d66345c5c12c" providerId="ADAL" clId="{CED65DF8-705E-4282-A850-54ED27E4A0FB}" dt="2025-08-31T16:15:54.755" v="596" actId="20577"/>
          <ac:spMkLst>
            <pc:docMk/>
            <pc:sldMk cId="3706731264" sldId="268"/>
            <ac:spMk id="8" creationId="{AF713C1B-D3A9-4FF0-B2A7-54A4FA7B7BF7}"/>
          </ac:spMkLst>
        </pc:spChg>
        <pc:picChg chg="add mod ord modCrop">
          <ac:chgData name="Lester Kimberly S" userId="bbb40f73-03f7-4920-94f2-d66345c5c12c" providerId="ADAL" clId="{CED65DF8-705E-4282-A850-54ED27E4A0FB}" dt="2025-08-31T16:14:54.290" v="545" actId="1076"/>
          <ac:picMkLst>
            <pc:docMk/>
            <pc:sldMk cId="3706731264" sldId="268"/>
            <ac:picMk id="3" creationId="{452D54CF-3E7C-4ED4-8C75-8BECC12F23FB}"/>
          </ac:picMkLst>
        </pc:picChg>
      </pc:sldChg>
      <pc:sldChg chg="addSp delSp modSp new mod ord">
        <pc:chgData name="Lester Kimberly S" userId="bbb40f73-03f7-4920-94f2-d66345c5c12c" providerId="ADAL" clId="{CED65DF8-705E-4282-A850-54ED27E4A0FB}" dt="2025-08-31T16:33:28.992" v="667"/>
        <pc:sldMkLst>
          <pc:docMk/>
          <pc:sldMk cId="729388245" sldId="269"/>
        </pc:sldMkLst>
        <pc:spChg chg="add mod">
          <ac:chgData name="Lester Kimberly S" userId="bbb40f73-03f7-4920-94f2-d66345c5c12c" providerId="ADAL" clId="{CED65DF8-705E-4282-A850-54ED27E4A0FB}" dt="2025-08-31T16:31:08.851" v="661" actId="20577"/>
          <ac:spMkLst>
            <pc:docMk/>
            <pc:sldMk cId="729388245" sldId="269"/>
            <ac:spMk id="5" creationId="{AB739C46-8045-445F-82D9-59E6408157EC}"/>
          </ac:spMkLst>
        </pc:spChg>
        <pc:picChg chg="add del mod">
          <ac:chgData name="Lester Kimberly S" userId="bbb40f73-03f7-4920-94f2-d66345c5c12c" providerId="ADAL" clId="{CED65DF8-705E-4282-A850-54ED27E4A0FB}" dt="2025-08-31T16:28:58.303" v="636" actId="478"/>
          <ac:picMkLst>
            <pc:docMk/>
            <pc:sldMk cId="729388245" sldId="269"/>
            <ac:picMk id="3" creationId="{C08CB512-A51B-464D-86D1-63234E2CB210}"/>
          </ac:picMkLst>
        </pc:picChg>
        <pc:picChg chg="add mod">
          <ac:chgData name="Lester Kimberly S" userId="bbb40f73-03f7-4920-94f2-d66345c5c12c" providerId="ADAL" clId="{CED65DF8-705E-4282-A850-54ED27E4A0FB}" dt="2025-08-31T16:31:50.818" v="665" actId="1076"/>
          <ac:picMkLst>
            <pc:docMk/>
            <pc:sldMk cId="729388245" sldId="269"/>
            <ac:picMk id="7" creationId="{FFC17723-65D2-40EC-8121-B42986D32C00}"/>
          </ac:picMkLst>
        </pc:picChg>
      </pc:sldChg>
      <pc:sldChg chg="addSp modSp new mod">
        <pc:chgData name="Lester Kimberly S" userId="bbb40f73-03f7-4920-94f2-d66345c5c12c" providerId="ADAL" clId="{CED65DF8-705E-4282-A850-54ED27E4A0FB}" dt="2025-08-31T16:40:58.609" v="796" actId="1076"/>
        <pc:sldMkLst>
          <pc:docMk/>
          <pc:sldMk cId="2571464755" sldId="270"/>
        </pc:sldMkLst>
        <pc:spChg chg="add mod">
          <ac:chgData name="Lester Kimberly S" userId="bbb40f73-03f7-4920-94f2-d66345c5c12c" providerId="ADAL" clId="{CED65DF8-705E-4282-A850-54ED27E4A0FB}" dt="2025-08-31T16:40:58.609" v="796" actId="1076"/>
          <ac:spMkLst>
            <pc:docMk/>
            <pc:sldMk cId="2571464755" sldId="270"/>
            <ac:spMk id="2" creationId="{8B86E13B-180A-4E47-A1F3-4670FBA9D9C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82A9-CC9D-44E0-8304-DDBD0F224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71FB4E-D03E-4296-B5F3-F6A820B14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0B81C3-CC43-41F8-B22C-ACB15F3A1AF4}"/>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5" name="Footer Placeholder 4">
            <a:extLst>
              <a:ext uri="{FF2B5EF4-FFF2-40B4-BE49-F238E27FC236}">
                <a16:creationId xmlns:a16="http://schemas.microsoft.com/office/drawing/2014/main" id="{7F8B6331-D0C0-421B-B57A-3D14D415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9FBC7-8413-4213-A38C-6627B9EFC1FF}"/>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497605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531A-68E5-4F5D-AC9D-AB6CE9BDD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0CCBD5-E727-49F7-9798-198A2737ED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EFE1C-D36E-4A93-AF84-086DD59B8A3E}"/>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5" name="Footer Placeholder 4">
            <a:extLst>
              <a:ext uri="{FF2B5EF4-FFF2-40B4-BE49-F238E27FC236}">
                <a16:creationId xmlns:a16="http://schemas.microsoft.com/office/drawing/2014/main" id="{417475DB-6D1A-4A9C-8B06-72A124DD4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C44CF-A535-4B92-BF2D-F59FFDD6C7F0}"/>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3979813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598F3B-A344-44A0-A02D-F77752407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8CC11-F2DD-46E3-8554-83369189FD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07D80-6D14-4660-923C-EE3D315D9D51}"/>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5" name="Footer Placeholder 4">
            <a:extLst>
              <a:ext uri="{FF2B5EF4-FFF2-40B4-BE49-F238E27FC236}">
                <a16:creationId xmlns:a16="http://schemas.microsoft.com/office/drawing/2014/main" id="{2FFE745E-B3DE-4CB0-B518-850B55648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F2CEF-93DB-4EC1-BDC0-526ADF180156}"/>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3861507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DF7E-8F97-4166-9C92-3521A37CD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C6B56A-B957-49A1-B563-3576CDCC8A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E1D03-5486-4A6D-AA1D-CD4761558BFA}"/>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5" name="Footer Placeholder 4">
            <a:extLst>
              <a:ext uri="{FF2B5EF4-FFF2-40B4-BE49-F238E27FC236}">
                <a16:creationId xmlns:a16="http://schemas.microsoft.com/office/drawing/2014/main" id="{E5F0B123-F7F1-43C6-8C0C-5AC263DF2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D75EB-1984-4B91-9FFC-6F371B9BCC76}"/>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4054493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9A2A-2A7C-4788-85CE-22F2B0E965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11FE08-93EF-48C6-97E4-7DD8A70AE3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5699C5-68EE-414B-B47E-6F6C4B900D0C}"/>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5" name="Footer Placeholder 4">
            <a:extLst>
              <a:ext uri="{FF2B5EF4-FFF2-40B4-BE49-F238E27FC236}">
                <a16:creationId xmlns:a16="http://schemas.microsoft.com/office/drawing/2014/main" id="{10B29607-8C88-4451-8EFD-E3D834F61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ECAFB-62A6-4D6E-BE6D-E2300A74FBC2}"/>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107894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615B-D791-410A-BC5F-8747ED07B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01397F-1C8E-474F-9DD8-A47594291A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2BB7BC-B5BF-4A3C-93AA-1537B872E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FF9055-7205-47BC-8A6F-F8B8C76AA9CA}"/>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6" name="Footer Placeholder 5">
            <a:extLst>
              <a:ext uri="{FF2B5EF4-FFF2-40B4-BE49-F238E27FC236}">
                <a16:creationId xmlns:a16="http://schemas.microsoft.com/office/drawing/2014/main" id="{42C84037-2E03-4FAE-A05E-BE6F9104A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15E9BA-6EDA-4C46-B2F0-337C8D4BC2CB}"/>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89426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DFCD-730F-4475-B86F-F97C70ADFC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F9990C-E623-4B70-8E74-A140235AE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D00E53-762C-462D-AB9C-DC95999B11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983A0-024C-4AEA-8E8D-DECECC6C14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DF803-F0CF-4CF6-8A83-D40FB0EA87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3729C9-3A29-4F3D-9B50-60FDB2AC3634}"/>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8" name="Footer Placeholder 7">
            <a:extLst>
              <a:ext uri="{FF2B5EF4-FFF2-40B4-BE49-F238E27FC236}">
                <a16:creationId xmlns:a16="http://schemas.microsoft.com/office/drawing/2014/main" id="{2597C428-0C7A-46E0-8B87-E551FB4524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818008-F78F-405C-BEA8-D7080D002CBF}"/>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214617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971C-F92C-422B-B977-C2A9108CEF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1C252-51B4-4B52-A83C-0D8CD55CF334}"/>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4" name="Footer Placeholder 3">
            <a:extLst>
              <a:ext uri="{FF2B5EF4-FFF2-40B4-BE49-F238E27FC236}">
                <a16:creationId xmlns:a16="http://schemas.microsoft.com/office/drawing/2014/main" id="{F89D89B8-A3CD-4022-BC2E-A0086B0BDE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C053C6-A1CA-4E71-B480-C44597A2E2AC}"/>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198349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F5C3A-A9EB-48C8-9A19-1CC15C43069D}"/>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3" name="Footer Placeholder 2">
            <a:extLst>
              <a:ext uri="{FF2B5EF4-FFF2-40B4-BE49-F238E27FC236}">
                <a16:creationId xmlns:a16="http://schemas.microsoft.com/office/drawing/2014/main" id="{0DE8F626-5D86-40DD-A30E-74B8154F25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E3FB10-7163-4DA8-82D4-77D7E5B0501D}"/>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281706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58937-F1F9-434B-95DF-B42C58F14E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9E6D4C-F2A4-4FF3-A90F-B118E9FCE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50418-BA2B-4B75-95C7-D40412347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22065-FA61-4782-B2AC-739F79BA6145}"/>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6" name="Footer Placeholder 5">
            <a:extLst>
              <a:ext uri="{FF2B5EF4-FFF2-40B4-BE49-F238E27FC236}">
                <a16:creationId xmlns:a16="http://schemas.microsoft.com/office/drawing/2014/main" id="{521D0B33-A20D-4BCE-8AE3-2B9382B2FD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ACBCF-31BB-4803-B4B2-FFFF3CC1D0AB}"/>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343350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8674-853B-4FB5-8EE1-52D7C288E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9467C1-82FB-462E-9D49-74DE7717F5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500C66-48C5-4E0C-AB6A-5305CF5BE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1F044-523E-45AF-AD19-3AA399408712}"/>
              </a:ext>
            </a:extLst>
          </p:cNvPr>
          <p:cNvSpPr>
            <a:spLocks noGrp="1"/>
          </p:cNvSpPr>
          <p:nvPr>
            <p:ph type="dt" sz="half" idx="10"/>
          </p:nvPr>
        </p:nvSpPr>
        <p:spPr/>
        <p:txBody>
          <a:bodyPr/>
          <a:lstStyle/>
          <a:p>
            <a:fld id="{C8D91197-95D4-4EC0-875D-E5AD386084D2}" type="datetimeFigureOut">
              <a:rPr lang="en-US" smtClean="0"/>
              <a:t>9/2/2025</a:t>
            </a:fld>
            <a:endParaRPr lang="en-US"/>
          </a:p>
        </p:txBody>
      </p:sp>
      <p:sp>
        <p:nvSpPr>
          <p:cNvPr id="6" name="Footer Placeholder 5">
            <a:extLst>
              <a:ext uri="{FF2B5EF4-FFF2-40B4-BE49-F238E27FC236}">
                <a16:creationId xmlns:a16="http://schemas.microsoft.com/office/drawing/2014/main" id="{03A564FE-D99B-4164-AEEA-567C877710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525AC-C641-4C31-8EFB-D572B4BA5BDF}"/>
              </a:ext>
            </a:extLst>
          </p:cNvPr>
          <p:cNvSpPr>
            <a:spLocks noGrp="1"/>
          </p:cNvSpPr>
          <p:nvPr>
            <p:ph type="sldNum" sz="quarter" idx="12"/>
          </p:nvPr>
        </p:nvSpPr>
        <p:spPr/>
        <p:txBody>
          <a:bodyPr/>
          <a:lstStyle/>
          <a:p>
            <a:fld id="{EC376938-7297-4DED-8F39-D37B3FDF9E42}" type="slidenum">
              <a:rPr lang="en-US" smtClean="0"/>
              <a:t>‹#›</a:t>
            </a:fld>
            <a:endParaRPr lang="en-US"/>
          </a:p>
        </p:txBody>
      </p:sp>
    </p:spTree>
    <p:extLst>
      <p:ext uri="{BB962C8B-B14F-4D97-AF65-F5344CB8AC3E}">
        <p14:creationId xmlns:p14="http://schemas.microsoft.com/office/powerpoint/2010/main" val="426060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88598-8B99-4E23-B84D-DC2400099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394962-95DD-4496-9BC1-8AB780DD4D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D31F4-330A-4FB9-B725-DC3E51B05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91197-95D4-4EC0-875D-E5AD386084D2}" type="datetimeFigureOut">
              <a:rPr lang="en-US" smtClean="0"/>
              <a:t>9/2/2025</a:t>
            </a:fld>
            <a:endParaRPr lang="en-US"/>
          </a:p>
        </p:txBody>
      </p:sp>
      <p:sp>
        <p:nvSpPr>
          <p:cNvPr id="5" name="Footer Placeholder 4">
            <a:extLst>
              <a:ext uri="{FF2B5EF4-FFF2-40B4-BE49-F238E27FC236}">
                <a16:creationId xmlns:a16="http://schemas.microsoft.com/office/drawing/2014/main" id="{6BC9D8B4-734F-4086-B8A2-58D394C4C8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E9802B-FE21-4C35-BDF6-04391E75C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76938-7297-4DED-8F39-D37B3FDF9E42}" type="slidenum">
              <a:rPr lang="en-US" smtClean="0"/>
              <a:t>‹#›</a:t>
            </a:fld>
            <a:endParaRPr lang="en-US"/>
          </a:p>
        </p:txBody>
      </p:sp>
    </p:spTree>
    <p:extLst>
      <p:ext uri="{BB962C8B-B14F-4D97-AF65-F5344CB8AC3E}">
        <p14:creationId xmlns:p14="http://schemas.microsoft.com/office/powerpoint/2010/main" val="1824166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5-fGpjJd0wc"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www.youtube.com/watch?v=VNGUdObDoLk" TargetMode="External"/><Relationship Id="rId4" Type="http://schemas.openxmlformats.org/officeDocument/2006/relationships/hyperlink" Target="https://www.youtube.com/watch?v=3Jxeh-yAXek"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plsO8pxuURk"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JA7a9nnxNvM"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www.youtube.com/watch?v=snAHgkjmV5w" TargetMode="External"/><Relationship Id="rId4" Type="http://schemas.openxmlformats.org/officeDocument/2006/relationships/hyperlink" Target="https://www.youtube.com/watch?v=_PxDGiVQNg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google.com/search?safe=active&amp;sca_esv=7fc613d9cd9ef286&amp;rlz=1C1GCEA_enUS1093US1093&amp;cs=0&amp;q=Volcanic+Explosivity+Index&amp;sa=X&amp;ved=2ahUKEwjb38Dx17qPAxW6tokEHc7XGucQxccNegQIAxAC&amp;mstk=AUtExfAQXZoCFMmzQj3EVpx2Gge2EdhnkCfK4IK-Q2TfMRHXsJY-iZZhnb3nQtCZccsfQhbufdVmjJjyN5YBeTdiQpI-wxAu53jFAkoJ3KOvhedSTiRgHah0bxShXmqUfcFMSD_Vi05ZUHVqiDxoGzRCaHD303gde99QlYo5xU48YYVXmVbicfLjSrcKrwxwWOqaZN2Dr_T19RZjrpsLu4ZO5XkmfA&amp;csui=3"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kids.nationalgeographic.com/space/article/sun"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aNwHBcX6MQ" TargetMode="External"/><Relationship Id="rId2" Type="http://schemas.openxmlformats.org/officeDocument/2006/relationships/hyperlink" Target="https://www.google.com/search?safe=active&amp;sca_esv=80e9678a66e6d8c4&amp;rlz=1C1GCEA_enUS1093US1093&amp;q=Roque+Joaqu%C3%ADn+de+Alcubierre&amp;sa=X&amp;ved=2ahUKEwjwmfHD6bWPAxWX6ckDHcXhIiMQxccNegQIHhAB&amp;mstk=AUtExfC_y0ucbthUPaSz5AiWYAhxaNhzoNhFKpp0h54uz_x1hNYc_Xnxk8HumqvbBErQchM6B2cBgf8vUkXHfRClO-YCq4uzw704EbVd-1xibX88ICoAFOAEBlYQo2dGOCSFPbA9TQXzjJUDZ9b40RTyfrjGe6zXvsSSa1rnFf8Zkg6bNEnq4G7jedH2BrYQgnjRngw3&amp;csui=3" TargetMode="External"/><Relationship Id="rId1" Type="http://schemas.openxmlformats.org/officeDocument/2006/relationships/slideLayout" Target="../slideLayouts/slideLayout7.xml"/><Relationship Id="rId6" Type="http://schemas.openxmlformats.org/officeDocument/2006/relationships/hyperlink" Target="https://www.youtube.com/watch?v=tZ4lAWXLW9g" TargetMode="External"/><Relationship Id="rId5" Type="http://schemas.openxmlformats.org/officeDocument/2006/relationships/image" Target="../media/image16.png"/><Relationship Id="rId4" Type="http://schemas.openxmlformats.org/officeDocument/2006/relationships/hyperlink" Target="https://www.youtube.com/watch?v=YIZ4aSKT3m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F89Y4mkoY-Q"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A_9d2MLClqw" TargetMode="External"/><Relationship Id="rId2" Type="http://schemas.openxmlformats.org/officeDocument/2006/relationships/hyperlink" Target="https://www.youtube.com/watch?v=HhYj-siaVvc"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oogle.com/search?safe=active&amp;sca_esv=11d624098b33c1be&amp;rlz=1C1GCEA_enUS1093US1093&amp;cs=0&amp;q=viscous+lava&amp;sa=X&amp;ved=2ahUKEwii3Oyk3bWPAxUxAHkGHbJ2LSAQxccNegQIAhAB&amp;mstk=AUtExfAQeygVBjXH6FL0tqomncmj64X2ifV2wQ72HSTmPR3ixACf5Fve9KE0wf_uTk3FLFkXw3Je7LGTpWGzl7Wt937OKD0wxjg8i66DPTZGKuc4pdGG9-ag17qKqWfkQXXAAzXAcpS3oLRDIDCdWeE0V5lSjDBEV4f7benK2-dEcHd6v-PH7tdXcyChnxgg0H8oOQc2qzxhi1xObxd6kXhxPCYpRw&amp;csui=3"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L1DAmrufRI"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VNGUdObDoLk"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now on mountain">
            <a:extLst>
              <a:ext uri="{FF2B5EF4-FFF2-40B4-BE49-F238E27FC236}">
                <a16:creationId xmlns:a16="http://schemas.microsoft.com/office/drawing/2014/main" id="{8CA856CA-15BA-430F-9FE0-9F280B426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4" y="0"/>
            <a:ext cx="12239625" cy="6858000"/>
          </a:xfrm>
          <a:prstGeom prst="rect">
            <a:avLst/>
          </a:prstGeom>
        </p:spPr>
      </p:pic>
      <p:sp>
        <p:nvSpPr>
          <p:cNvPr id="4" name="TextBox 3">
            <a:extLst>
              <a:ext uri="{FF2B5EF4-FFF2-40B4-BE49-F238E27FC236}">
                <a16:creationId xmlns:a16="http://schemas.microsoft.com/office/drawing/2014/main" id="{253FFBBC-E7DA-452E-A9BC-D60466856C1F}"/>
              </a:ext>
            </a:extLst>
          </p:cNvPr>
          <p:cNvSpPr txBox="1"/>
          <p:nvPr/>
        </p:nvSpPr>
        <p:spPr>
          <a:xfrm>
            <a:off x="447676" y="133350"/>
            <a:ext cx="4629150" cy="1323439"/>
          </a:xfrm>
          <a:prstGeom prst="rect">
            <a:avLst/>
          </a:prstGeom>
          <a:noFill/>
        </p:spPr>
        <p:txBody>
          <a:bodyPr wrap="square" rtlCol="0">
            <a:spAutoFit/>
          </a:bodyPr>
          <a:lstStyle/>
          <a:p>
            <a:r>
              <a:rPr lang="en-US" sz="8000" b="1" dirty="0">
                <a:solidFill>
                  <a:schemeClr val="bg2"/>
                </a:solidFill>
              </a:rPr>
              <a:t>Volcanoes</a:t>
            </a:r>
            <a:r>
              <a:rPr lang="en-US" dirty="0"/>
              <a:t> </a:t>
            </a:r>
          </a:p>
        </p:txBody>
      </p:sp>
      <p:sp>
        <p:nvSpPr>
          <p:cNvPr id="2" name="TextBox 1">
            <a:extLst>
              <a:ext uri="{FF2B5EF4-FFF2-40B4-BE49-F238E27FC236}">
                <a16:creationId xmlns:a16="http://schemas.microsoft.com/office/drawing/2014/main" id="{661669C3-9978-4653-8473-5D695FBE8F02}"/>
              </a:ext>
            </a:extLst>
          </p:cNvPr>
          <p:cNvSpPr txBox="1"/>
          <p:nvPr/>
        </p:nvSpPr>
        <p:spPr>
          <a:xfrm>
            <a:off x="523875" y="1456789"/>
            <a:ext cx="11087100" cy="5909310"/>
          </a:xfrm>
          <a:prstGeom prst="rect">
            <a:avLst/>
          </a:prstGeom>
          <a:noFill/>
        </p:spPr>
        <p:txBody>
          <a:bodyPr wrap="square" rtlCol="0">
            <a:spAutoFit/>
          </a:bodyPr>
          <a:lstStyle/>
          <a:p>
            <a:pPr algn="ctr"/>
            <a:r>
              <a:rPr lang="en-US" sz="3200" b="1" i="0" dirty="0">
                <a:solidFill>
                  <a:schemeClr val="bg2"/>
                </a:solidFill>
                <a:effectLst/>
                <a:latin typeface="montserrat" panose="00000500000000000000" pitchFamily="2" charset="0"/>
              </a:rPr>
              <a:t>Volcanoes have varied shapes and sizes, but are divided into categories depending on the</a:t>
            </a:r>
          </a:p>
          <a:p>
            <a:pPr algn="ctr"/>
            <a:endParaRPr lang="en-US" sz="3200" b="1" dirty="0">
              <a:solidFill>
                <a:schemeClr val="bg2"/>
              </a:solidFill>
              <a:latin typeface="montserrat" panose="00000500000000000000" pitchFamily="2" charset="0"/>
            </a:endParaRPr>
          </a:p>
          <a:p>
            <a:pPr algn="ctr"/>
            <a:endParaRPr lang="en-US" sz="3200" b="1" dirty="0">
              <a:solidFill>
                <a:schemeClr val="bg2"/>
              </a:solidFill>
              <a:latin typeface="montserrat" panose="00000500000000000000" pitchFamily="2" charset="0"/>
            </a:endParaRPr>
          </a:p>
          <a:p>
            <a:pPr algn="ctr"/>
            <a:endParaRPr lang="en-US" sz="3200" b="1" dirty="0">
              <a:solidFill>
                <a:schemeClr val="bg2"/>
              </a:solidFill>
              <a:latin typeface="montserrat" panose="00000500000000000000" pitchFamily="2" charset="0"/>
            </a:endParaRPr>
          </a:p>
          <a:p>
            <a:pPr algn="ctr"/>
            <a:endParaRPr lang="en-US" sz="3200" b="1" dirty="0">
              <a:solidFill>
                <a:schemeClr val="bg2"/>
              </a:solidFill>
              <a:latin typeface="montserrat" panose="00000500000000000000" pitchFamily="2" charset="0"/>
            </a:endParaRPr>
          </a:p>
          <a:p>
            <a:pPr algn="ctr"/>
            <a:r>
              <a:rPr lang="en-US" sz="3200" b="1" i="0" dirty="0">
                <a:solidFill>
                  <a:schemeClr val="bg2"/>
                </a:solidFill>
                <a:effectLst/>
                <a:latin typeface="montserrat" panose="00000500000000000000" pitchFamily="2" charset="0"/>
              </a:rPr>
              <a:t> the shape, </a:t>
            </a:r>
          </a:p>
          <a:p>
            <a:pPr algn="ctr"/>
            <a:r>
              <a:rPr lang="en-US" sz="3200" b="1" i="0" dirty="0">
                <a:solidFill>
                  <a:schemeClr val="bg2"/>
                </a:solidFill>
                <a:effectLst/>
                <a:latin typeface="montserrat" panose="00000500000000000000" pitchFamily="2" charset="0"/>
              </a:rPr>
              <a:t>type of material that reaches the surface and</a:t>
            </a:r>
          </a:p>
          <a:p>
            <a:pPr algn="ctr"/>
            <a:r>
              <a:rPr lang="en-US" sz="3200" b="1" i="0" dirty="0">
                <a:solidFill>
                  <a:schemeClr val="bg2"/>
                </a:solidFill>
                <a:effectLst/>
                <a:latin typeface="montserrat" panose="00000500000000000000" pitchFamily="2" charset="0"/>
              </a:rPr>
              <a:t>the type of eruption that happens. </a:t>
            </a:r>
            <a:endParaRPr lang="en-US" sz="3200" b="1" dirty="0">
              <a:solidFill>
                <a:schemeClr val="bg2"/>
              </a:solidFill>
              <a:latin typeface="montserrat" panose="00000500000000000000" pitchFamily="2" charset="0"/>
            </a:endParaRPr>
          </a:p>
          <a:p>
            <a:endParaRPr lang="en-US" b="1" dirty="0">
              <a:solidFill>
                <a:srgbClr val="666666"/>
              </a:solidFill>
              <a:latin typeface="montserrat" panose="00000500000000000000" pitchFamily="2" charset="0"/>
            </a:endParaRPr>
          </a:p>
          <a:p>
            <a:endParaRPr lang="en-US" b="1" dirty="0">
              <a:solidFill>
                <a:srgbClr val="666666"/>
              </a:solidFill>
              <a:latin typeface="montserrat" panose="00000500000000000000" pitchFamily="2" charset="0"/>
            </a:endParaRPr>
          </a:p>
          <a:p>
            <a:endParaRPr lang="en-US" b="1" dirty="0">
              <a:solidFill>
                <a:srgbClr val="666666"/>
              </a:solidFill>
              <a:latin typeface="montserrat" panose="00000500000000000000" pitchFamily="2" charset="0"/>
            </a:endParaRPr>
          </a:p>
          <a:p>
            <a:endParaRPr lang="en-US" b="1" dirty="0">
              <a:solidFill>
                <a:srgbClr val="666666"/>
              </a:solidFill>
              <a:latin typeface="montserrat" panose="00000500000000000000" pitchFamily="2" charset="0"/>
            </a:endParaRPr>
          </a:p>
          <a:p>
            <a:endParaRPr lang="en-US" b="1" dirty="0"/>
          </a:p>
        </p:txBody>
      </p:sp>
    </p:spTree>
    <p:extLst>
      <p:ext uri="{BB962C8B-B14F-4D97-AF65-F5344CB8AC3E}">
        <p14:creationId xmlns:p14="http://schemas.microsoft.com/office/powerpoint/2010/main" val="1572724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6E13B-180A-4E47-A1F3-4670FBA9D9C2}"/>
              </a:ext>
            </a:extLst>
          </p:cNvPr>
          <p:cNvSpPr txBox="1"/>
          <p:nvPr/>
        </p:nvSpPr>
        <p:spPr>
          <a:xfrm>
            <a:off x="714376" y="0"/>
            <a:ext cx="10977562" cy="6001643"/>
          </a:xfrm>
          <a:prstGeom prst="rect">
            <a:avLst/>
          </a:prstGeom>
          <a:noFill/>
        </p:spPr>
        <p:txBody>
          <a:bodyPr wrap="square" rtlCol="0">
            <a:spAutoFit/>
          </a:bodyPr>
          <a:lstStyle/>
          <a:p>
            <a:pPr algn="ctr"/>
            <a:r>
              <a:rPr lang="en-US" sz="4800" b="0" i="0" dirty="0">
                <a:solidFill>
                  <a:srgbClr val="001D35"/>
                </a:solidFill>
                <a:effectLst/>
                <a:latin typeface="Google Sans"/>
              </a:rPr>
              <a:t>The Four </a:t>
            </a:r>
            <a:r>
              <a:rPr lang="en-US" sz="4800" dirty="0">
                <a:solidFill>
                  <a:srgbClr val="001D35"/>
                </a:solidFill>
                <a:latin typeface="Google Sans"/>
              </a:rPr>
              <a:t>M</a:t>
            </a:r>
            <a:r>
              <a:rPr lang="en-US" sz="4800" b="0" i="0" dirty="0">
                <a:solidFill>
                  <a:srgbClr val="001D35"/>
                </a:solidFill>
                <a:effectLst/>
                <a:latin typeface="Google Sans"/>
              </a:rPr>
              <a:t>ain </a:t>
            </a:r>
            <a:r>
              <a:rPr lang="en-US" sz="4800" dirty="0">
                <a:solidFill>
                  <a:srgbClr val="001D35"/>
                </a:solidFill>
                <a:latin typeface="Google Sans"/>
              </a:rPr>
              <a:t>T</a:t>
            </a:r>
            <a:r>
              <a:rPr lang="en-US" sz="4800" b="0" i="0" dirty="0">
                <a:solidFill>
                  <a:srgbClr val="001D35"/>
                </a:solidFill>
                <a:effectLst/>
                <a:latin typeface="Google Sans"/>
              </a:rPr>
              <a:t>ypes of Volcanoes </a:t>
            </a:r>
          </a:p>
          <a:p>
            <a:endParaRPr lang="en-US" sz="4800" b="0" i="0" dirty="0">
              <a:solidFill>
                <a:srgbClr val="001D35"/>
              </a:solidFill>
              <a:effectLst/>
              <a:latin typeface="Google Sans"/>
            </a:endParaRPr>
          </a:p>
          <a:p>
            <a:r>
              <a:rPr lang="en-US" sz="3200" b="0" i="0" dirty="0">
                <a:solidFill>
                  <a:srgbClr val="001D35"/>
                </a:solidFill>
                <a:effectLst/>
                <a:latin typeface="Google Sans"/>
              </a:rPr>
              <a:t>1.  Cinder Cones </a:t>
            </a:r>
            <a:endParaRPr lang="en-US" sz="3200" dirty="0">
              <a:solidFill>
                <a:srgbClr val="001D35"/>
              </a:solidFill>
              <a:latin typeface="Google Sans"/>
            </a:endParaRPr>
          </a:p>
          <a:p>
            <a:r>
              <a:rPr lang="en-US" sz="3200" b="0" i="0" dirty="0">
                <a:solidFill>
                  <a:srgbClr val="001D35"/>
                </a:solidFill>
                <a:effectLst/>
                <a:latin typeface="Google Sans"/>
              </a:rPr>
              <a:t>	Small, cone-shaped mounds of ash and rocks</a:t>
            </a:r>
          </a:p>
          <a:p>
            <a:r>
              <a:rPr lang="en-US" sz="3200" dirty="0">
                <a:solidFill>
                  <a:srgbClr val="001D35"/>
                </a:solidFill>
                <a:latin typeface="Google Sans"/>
              </a:rPr>
              <a:t>2. C</a:t>
            </a:r>
            <a:r>
              <a:rPr lang="en-US" sz="3200" b="0" i="0" dirty="0">
                <a:solidFill>
                  <a:srgbClr val="001D35"/>
                </a:solidFill>
                <a:effectLst/>
                <a:latin typeface="Google Sans"/>
              </a:rPr>
              <a:t>omposite Volcanoes (Stratovolcano) </a:t>
            </a:r>
            <a:endParaRPr lang="en-US" sz="3200" dirty="0">
              <a:solidFill>
                <a:srgbClr val="001D35"/>
              </a:solidFill>
              <a:latin typeface="Google Sans"/>
            </a:endParaRPr>
          </a:p>
          <a:p>
            <a:r>
              <a:rPr lang="en-US" sz="3200" b="0" i="0" dirty="0">
                <a:solidFill>
                  <a:srgbClr val="001D35"/>
                </a:solidFill>
                <a:effectLst/>
                <a:latin typeface="Google Sans"/>
              </a:rPr>
              <a:t>	Tall, steep, and built from layers of lava and ash. </a:t>
            </a:r>
          </a:p>
          <a:p>
            <a:r>
              <a:rPr lang="en-US" sz="3200" b="0" i="0" dirty="0">
                <a:solidFill>
                  <a:srgbClr val="001D35"/>
                </a:solidFill>
                <a:effectLst/>
                <a:latin typeface="Google Sans"/>
              </a:rPr>
              <a:t>3. Shield volcanoes </a:t>
            </a:r>
            <a:r>
              <a:rPr lang="en-US" sz="3200" dirty="0">
                <a:solidFill>
                  <a:srgbClr val="001D35"/>
                </a:solidFill>
                <a:latin typeface="Google Sans"/>
              </a:rPr>
              <a:t> </a:t>
            </a:r>
          </a:p>
          <a:p>
            <a:r>
              <a:rPr lang="en-US" sz="3200" dirty="0">
                <a:solidFill>
                  <a:srgbClr val="001D35"/>
                </a:solidFill>
                <a:latin typeface="Google Sans"/>
              </a:rPr>
              <a:t>	L</a:t>
            </a:r>
            <a:r>
              <a:rPr lang="en-US" sz="3200" b="0" i="0" dirty="0">
                <a:solidFill>
                  <a:srgbClr val="001D35"/>
                </a:solidFill>
                <a:effectLst/>
                <a:latin typeface="Google Sans"/>
              </a:rPr>
              <a:t>arge, Flat and gently sloped, formed by flowing lava. 	E</a:t>
            </a:r>
            <a:r>
              <a:rPr lang="en-US" sz="3200" i="1" dirty="0">
                <a:effectLst/>
                <a:latin typeface="Calibri" panose="020F0502020204030204" pitchFamily="34" charset="0"/>
                <a:ea typeface="Calibri" panose="020F0502020204030204" pitchFamily="34" charset="0"/>
                <a:cs typeface="Times New Roman" panose="02020603050405020304" pitchFamily="18" charset="0"/>
              </a:rPr>
              <a:t>xtend for miles. They ooze out lava</a:t>
            </a:r>
            <a:r>
              <a:rPr lang="en-US" sz="2000" i="1" dirty="0">
                <a:effectLst/>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b="0" i="0" dirty="0">
              <a:solidFill>
                <a:srgbClr val="001D35"/>
              </a:solidFill>
              <a:effectLst/>
              <a:latin typeface="Google Sans"/>
            </a:endParaRPr>
          </a:p>
          <a:p>
            <a:r>
              <a:rPr lang="en-US" sz="3200" dirty="0">
                <a:solidFill>
                  <a:srgbClr val="001D35"/>
                </a:solidFill>
                <a:latin typeface="Google Sans"/>
              </a:rPr>
              <a:t>4. L</a:t>
            </a:r>
            <a:r>
              <a:rPr lang="en-US" sz="3200" b="0" i="0" dirty="0">
                <a:solidFill>
                  <a:srgbClr val="001D35"/>
                </a:solidFill>
                <a:effectLst/>
                <a:latin typeface="Google Sans"/>
              </a:rPr>
              <a:t>ava Domes</a:t>
            </a:r>
          </a:p>
          <a:p>
            <a:r>
              <a:rPr lang="en-US" sz="3200" dirty="0">
                <a:solidFill>
                  <a:srgbClr val="001D35"/>
                </a:solidFill>
                <a:latin typeface="Google Sans"/>
              </a:rPr>
              <a:t>	S</a:t>
            </a:r>
            <a:r>
              <a:rPr lang="en-US" sz="3200" b="0" i="0" dirty="0">
                <a:solidFill>
                  <a:srgbClr val="001D35"/>
                </a:solidFill>
                <a:effectLst/>
                <a:latin typeface="Google Sans"/>
              </a:rPr>
              <a:t>ticky, thick lava that forms a dome shape. </a:t>
            </a:r>
            <a:endParaRPr lang="en-US" sz="3200" dirty="0"/>
          </a:p>
        </p:txBody>
      </p:sp>
    </p:spTree>
    <p:extLst>
      <p:ext uri="{BB962C8B-B14F-4D97-AF65-F5344CB8AC3E}">
        <p14:creationId xmlns:p14="http://schemas.microsoft.com/office/powerpoint/2010/main" val="2571464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875BE-61A1-4996-851D-A309E32BAAF8}"/>
              </a:ext>
            </a:extLst>
          </p:cNvPr>
          <p:cNvPicPr>
            <a:picLocks noChangeAspect="1"/>
          </p:cNvPicPr>
          <p:nvPr/>
        </p:nvPicPr>
        <p:blipFill>
          <a:blip r:embed="rId2"/>
          <a:stretch>
            <a:fillRect/>
          </a:stretch>
        </p:blipFill>
        <p:spPr>
          <a:xfrm>
            <a:off x="175402" y="282317"/>
            <a:ext cx="12203148" cy="6575683"/>
          </a:xfrm>
          <a:prstGeom prst="rect">
            <a:avLst/>
          </a:prstGeom>
        </p:spPr>
      </p:pic>
      <p:sp>
        <p:nvSpPr>
          <p:cNvPr id="4" name="TextBox 3">
            <a:extLst>
              <a:ext uri="{FF2B5EF4-FFF2-40B4-BE49-F238E27FC236}">
                <a16:creationId xmlns:a16="http://schemas.microsoft.com/office/drawing/2014/main" id="{2DDAFE0E-84C0-4CA0-B885-E13AE60A6128}"/>
              </a:ext>
            </a:extLst>
          </p:cNvPr>
          <p:cNvSpPr txBox="1"/>
          <p:nvPr/>
        </p:nvSpPr>
        <p:spPr>
          <a:xfrm>
            <a:off x="3552826" y="-71564"/>
            <a:ext cx="2362200" cy="461665"/>
          </a:xfrm>
          <a:prstGeom prst="rect">
            <a:avLst/>
          </a:prstGeom>
          <a:noFill/>
        </p:spPr>
        <p:txBody>
          <a:bodyPr wrap="square" rtlCol="0">
            <a:spAutoFit/>
          </a:bodyPr>
          <a:lstStyle/>
          <a:p>
            <a:r>
              <a:rPr lang="en-US" sz="2400" b="1" dirty="0">
                <a:solidFill>
                  <a:srgbClr val="001D35"/>
                </a:solidFill>
                <a:effectLst/>
                <a:latin typeface="Times New Roman" panose="02020603050405020304" pitchFamily="18" charset="0"/>
                <a:ea typeface="Calibri" panose="020F0502020204030204" pitchFamily="34" charset="0"/>
              </a:rPr>
              <a:t>Stratovolcanoes</a:t>
            </a:r>
            <a:r>
              <a:rPr lang="en-US" sz="1800" b="1" dirty="0">
                <a:solidFill>
                  <a:srgbClr val="001D35"/>
                </a:solidFill>
                <a:effectLst/>
                <a:latin typeface="Times New Roman" panose="02020603050405020304" pitchFamily="18" charset="0"/>
                <a:ea typeface="Calibri" panose="020F0502020204030204" pitchFamily="34" charset="0"/>
              </a:rPr>
              <a:t>,</a:t>
            </a:r>
            <a:r>
              <a:rPr lang="en-US" sz="1800" dirty="0">
                <a:solidFill>
                  <a:srgbClr val="001D35"/>
                </a:solidFill>
                <a:effectLst/>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395934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2D54CF-3E7C-4ED4-8C75-8BECC12F23FB}"/>
              </a:ext>
            </a:extLst>
          </p:cNvPr>
          <p:cNvPicPr>
            <a:picLocks noChangeAspect="1"/>
          </p:cNvPicPr>
          <p:nvPr/>
        </p:nvPicPr>
        <p:blipFill rotWithShape="1">
          <a:blip r:embed="rId2"/>
          <a:srcRect b="3572"/>
          <a:stretch/>
        </p:blipFill>
        <p:spPr>
          <a:xfrm>
            <a:off x="-190500" y="0"/>
            <a:ext cx="6791325" cy="6915746"/>
          </a:xfrm>
          <a:prstGeom prst="rect">
            <a:avLst/>
          </a:prstGeom>
        </p:spPr>
      </p:pic>
      <p:sp>
        <p:nvSpPr>
          <p:cNvPr id="5" name="Rectangle 4">
            <a:extLst>
              <a:ext uri="{FF2B5EF4-FFF2-40B4-BE49-F238E27FC236}">
                <a16:creationId xmlns:a16="http://schemas.microsoft.com/office/drawing/2014/main" id="{CDC9A6CF-9C96-4115-8019-428D546BFDEC}"/>
              </a:ext>
            </a:extLst>
          </p:cNvPr>
          <p:cNvSpPr/>
          <p:nvPr/>
        </p:nvSpPr>
        <p:spPr>
          <a:xfrm>
            <a:off x="1000125" y="6211276"/>
            <a:ext cx="5095875" cy="585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CC63C8-81FD-47B1-87C7-041E89287ED0}"/>
              </a:ext>
            </a:extLst>
          </p:cNvPr>
          <p:cNvSpPr txBox="1"/>
          <p:nvPr/>
        </p:nvSpPr>
        <p:spPr>
          <a:xfrm>
            <a:off x="1914525" y="6150114"/>
            <a:ext cx="5476875" cy="707886"/>
          </a:xfrm>
          <a:prstGeom prst="rect">
            <a:avLst/>
          </a:prstGeom>
          <a:noFill/>
        </p:spPr>
        <p:txBody>
          <a:bodyPr wrap="square" rtlCol="0">
            <a:spAutoFit/>
          </a:bodyPr>
          <a:lstStyle/>
          <a:p>
            <a:r>
              <a:rPr lang="en-US" sz="4000" dirty="0"/>
              <a:t>Stratovolcano</a:t>
            </a:r>
          </a:p>
        </p:txBody>
      </p:sp>
      <p:sp>
        <p:nvSpPr>
          <p:cNvPr id="6" name="TextBox 5">
            <a:extLst>
              <a:ext uri="{FF2B5EF4-FFF2-40B4-BE49-F238E27FC236}">
                <a16:creationId xmlns:a16="http://schemas.microsoft.com/office/drawing/2014/main" id="{DC517F09-0780-4E83-9C15-AAC626E8CCE9}"/>
              </a:ext>
            </a:extLst>
          </p:cNvPr>
          <p:cNvSpPr txBox="1"/>
          <p:nvPr/>
        </p:nvSpPr>
        <p:spPr>
          <a:xfrm>
            <a:off x="7143750" y="895350"/>
            <a:ext cx="4029075" cy="1938992"/>
          </a:xfrm>
          <a:prstGeom prst="rect">
            <a:avLst/>
          </a:prstGeom>
          <a:noFill/>
        </p:spPr>
        <p:txBody>
          <a:bodyPr wrap="square" rtlCol="0">
            <a:spAutoFit/>
          </a:bodyPr>
          <a:lstStyle/>
          <a:p>
            <a:r>
              <a:rPr lang="en-US" sz="4000" b="1" dirty="0"/>
              <a:t>THINK</a:t>
            </a:r>
          </a:p>
          <a:p>
            <a:r>
              <a:rPr lang="en-US" sz="4000" b="1" dirty="0"/>
              <a:t>Could an animal live in a volcano? </a:t>
            </a:r>
          </a:p>
        </p:txBody>
      </p:sp>
      <p:sp>
        <p:nvSpPr>
          <p:cNvPr id="8" name="TextBox 7">
            <a:extLst>
              <a:ext uri="{FF2B5EF4-FFF2-40B4-BE49-F238E27FC236}">
                <a16:creationId xmlns:a16="http://schemas.microsoft.com/office/drawing/2014/main" id="{AF713C1B-D3A9-4FF0-B2A7-54A4FA7B7BF7}"/>
              </a:ext>
            </a:extLst>
          </p:cNvPr>
          <p:cNvSpPr txBox="1"/>
          <p:nvPr/>
        </p:nvSpPr>
        <p:spPr>
          <a:xfrm>
            <a:off x="6791325" y="2872114"/>
            <a:ext cx="6096000" cy="646331"/>
          </a:xfrm>
          <a:prstGeom prst="rect">
            <a:avLst/>
          </a:prstGeom>
          <a:noFill/>
        </p:spPr>
        <p:txBody>
          <a:bodyPr wrap="square">
            <a:spAutoFit/>
          </a:bodyPr>
          <a:lstStyle/>
          <a:p>
            <a:r>
              <a:rPr lang="en-US" dirty="0">
                <a:hlinkClick r:id="rId3"/>
              </a:rPr>
              <a:t>https://www.youtube.com/watch?v=5-fGpjJd0wc</a:t>
            </a:r>
            <a:endParaRPr lang="en-US" dirty="0"/>
          </a:p>
          <a:p>
            <a:endParaRPr lang="en-US" dirty="0"/>
          </a:p>
        </p:txBody>
      </p:sp>
      <p:sp>
        <p:nvSpPr>
          <p:cNvPr id="7" name="TextBox 6">
            <a:extLst>
              <a:ext uri="{FF2B5EF4-FFF2-40B4-BE49-F238E27FC236}">
                <a16:creationId xmlns:a16="http://schemas.microsoft.com/office/drawing/2014/main" id="{4227703A-E399-443E-B4C8-2923AE141069}"/>
              </a:ext>
            </a:extLst>
          </p:cNvPr>
          <p:cNvSpPr txBox="1"/>
          <p:nvPr/>
        </p:nvSpPr>
        <p:spPr>
          <a:xfrm>
            <a:off x="6600825" y="4596884"/>
            <a:ext cx="6096000" cy="646331"/>
          </a:xfrm>
          <a:prstGeom prst="rect">
            <a:avLst/>
          </a:prstGeom>
          <a:noFill/>
        </p:spPr>
        <p:txBody>
          <a:bodyPr wrap="square">
            <a:spAutoFit/>
          </a:bodyPr>
          <a:lstStyle/>
          <a:p>
            <a:r>
              <a:rPr lang="en-US" dirty="0">
                <a:hlinkClick r:id="rId4"/>
              </a:rPr>
              <a:t>https://www.youtube.com/watch?v=3Jxeh-yAXek</a:t>
            </a:r>
            <a:endParaRPr lang="en-US" dirty="0"/>
          </a:p>
          <a:p>
            <a:r>
              <a:rPr lang="en-US" dirty="0"/>
              <a:t>Volcano Introduction for kids </a:t>
            </a:r>
          </a:p>
        </p:txBody>
      </p:sp>
      <p:sp>
        <p:nvSpPr>
          <p:cNvPr id="9" name="TextBox 8">
            <a:extLst>
              <a:ext uri="{FF2B5EF4-FFF2-40B4-BE49-F238E27FC236}">
                <a16:creationId xmlns:a16="http://schemas.microsoft.com/office/drawing/2014/main" id="{465CF897-4388-4F31-8B85-C987BD4C6754}"/>
              </a:ext>
            </a:extLst>
          </p:cNvPr>
          <p:cNvSpPr txBox="1"/>
          <p:nvPr/>
        </p:nvSpPr>
        <p:spPr>
          <a:xfrm>
            <a:off x="6600825" y="5373499"/>
            <a:ext cx="6096000" cy="646331"/>
          </a:xfrm>
          <a:prstGeom prst="rect">
            <a:avLst/>
          </a:prstGeom>
          <a:noFill/>
        </p:spPr>
        <p:txBody>
          <a:bodyPr wrap="square">
            <a:spAutoFit/>
          </a:bodyPr>
          <a:lstStyle/>
          <a:p>
            <a:r>
              <a:rPr lang="en-US" dirty="0">
                <a:hlinkClick r:id="rId5"/>
              </a:rPr>
              <a:t>https://www.youtube.com/watch?v=VNGUdObDoLk</a:t>
            </a:r>
            <a:endParaRPr lang="en-US" dirty="0"/>
          </a:p>
          <a:p>
            <a:r>
              <a:rPr lang="en-US" dirty="0"/>
              <a:t>National Geographics</a:t>
            </a:r>
          </a:p>
        </p:txBody>
      </p:sp>
    </p:spTree>
    <p:extLst>
      <p:ext uri="{BB962C8B-B14F-4D97-AF65-F5344CB8AC3E}">
        <p14:creationId xmlns:p14="http://schemas.microsoft.com/office/powerpoint/2010/main" val="370673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999ECE-0F6B-45B9-8913-3410BDD98B91}"/>
              </a:ext>
            </a:extLst>
          </p:cNvPr>
          <p:cNvSpPr txBox="1"/>
          <p:nvPr/>
        </p:nvSpPr>
        <p:spPr>
          <a:xfrm>
            <a:off x="857250" y="485775"/>
            <a:ext cx="10582275" cy="6048375"/>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C52BD146-EB8D-461D-BED7-7AAFCFC83190}"/>
              </a:ext>
            </a:extLst>
          </p:cNvPr>
          <p:cNvSpPr txBox="1"/>
          <p:nvPr/>
        </p:nvSpPr>
        <p:spPr>
          <a:xfrm>
            <a:off x="295275" y="162609"/>
            <a:ext cx="3629025" cy="646331"/>
          </a:xfrm>
          <a:prstGeom prst="rect">
            <a:avLst/>
          </a:prstGeom>
          <a:noFill/>
        </p:spPr>
        <p:txBody>
          <a:bodyPr wrap="square" rtlCol="0">
            <a:spAutoFit/>
          </a:bodyPr>
          <a:lstStyle/>
          <a:p>
            <a:r>
              <a:rPr lang="en-US" sz="3600" b="1" dirty="0">
                <a:solidFill>
                  <a:srgbClr val="001D35"/>
                </a:solidFill>
                <a:effectLst/>
                <a:latin typeface="Times New Roman" panose="02020603050405020304" pitchFamily="18" charset="0"/>
                <a:ea typeface="Calibri" panose="020F0502020204030204" pitchFamily="34" charset="0"/>
              </a:rPr>
              <a:t>Stratovolcanoes</a:t>
            </a:r>
            <a:r>
              <a:rPr lang="en-US" sz="1800" dirty="0">
                <a:solidFill>
                  <a:srgbClr val="001D35"/>
                </a:solidFill>
                <a:effectLst/>
                <a:latin typeface="Times New Roman" panose="02020603050405020304" pitchFamily="18" charset="0"/>
                <a:ea typeface="Calibri" panose="020F0502020204030204" pitchFamily="34" charset="0"/>
              </a:rPr>
              <a:t> </a:t>
            </a:r>
            <a:endParaRPr lang="en-US" dirty="0"/>
          </a:p>
        </p:txBody>
      </p:sp>
      <p:pic>
        <p:nvPicPr>
          <p:cNvPr id="9" name="Picture 8">
            <a:extLst>
              <a:ext uri="{FF2B5EF4-FFF2-40B4-BE49-F238E27FC236}">
                <a16:creationId xmlns:a16="http://schemas.microsoft.com/office/drawing/2014/main" id="{0A8B74E7-B38A-45A8-907E-A3054DB52EA4}"/>
              </a:ext>
            </a:extLst>
          </p:cNvPr>
          <p:cNvPicPr>
            <a:picLocks noChangeAspect="1"/>
          </p:cNvPicPr>
          <p:nvPr/>
        </p:nvPicPr>
        <p:blipFill>
          <a:blip r:embed="rId2"/>
          <a:stretch>
            <a:fillRect/>
          </a:stretch>
        </p:blipFill>
        <p:spPr>
          <a:xfrm>
            <a:off x="-552450" y="-58448"/>
            <a:ext cx="12954000" cy="7017726"/>
          </a:xfrm>
          <a:prstGeom prst="rect">
            <a:avLst/>
          </a:prstGeom>
        </p:spPr>
      </p:pic>
    </p:spTree>
    <p:extLst>
      <p:ext uri="{BB962C8B-B14F-4D97-AF65-F5344CB8AC3E}">
        <p14:creationId xmlns:p14="http://schemas.microsoft.com/office/powerpoint/2010/main" val="1942908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64B5B9-63DA-4917-BDD4-DF86EC414EBA}"/>
              </a:ext>
            </a:extLst>
          </p:cNvPr>
          <p:cNvSpPr txBox="1"/>
          <p:nvPr/>
        </p:nvSpPr>
        <p:spPr>
          <a:xfrm>
            <a:off x="542924" y="5483304"/>
            <a:ext cx="11363325" cy="1846659"/>
          </a:xfrm>
          <a:prstGeom prst="rect">
            <a:avLst/>
          </a:prstGeom>
          <a:noFill/>
        </p:spPr>
        <p:txBody>
          <a:bodyPr wrap="square" rtlCol="0">
            <a:spAutoFit/>
          </a:bodyPr>
          <a:lstStyle/>
          <a:p>
            <a:r>
              <a:rPr lang="en-US" sz="2400" b="1" dirty="0">
                <a:solidFill>
                  <a:srgbClr val="000000"/>
                </a:solidFill>
                <a:effectLst/>
                <a:latin typeface="Times New Roman" panose="02020603050405020304" pitchFamily="18" charset="0"/>
                <a:ea typeface="Calibri" panose="020F0502020204030204" pitchFamily="34" charset="0"/>
              </a:rPr>
              <a:t>Composite or Stratovolcanoes are made up of dirt, dust, ash, lava, etc</a:t>
            </a:r>
            <a:r>
              <a:rPr lang="en-US" sz="2400" b="1" dirty="0">
                <a:solidFill>
                  <a:srgbClr val="000000"/>
                </a:solidFill>
                <a:latin typeface="Times New Roman" panose="02020603050405020304" pitchFamily="18" charset="0"/>
                <a:ea typeface="Calibri" panose="020F0502020204030204" pitchFamily="34" charset="0"/>
              </a:rPr>
              <a:t>. The h</a:t>
            </a:r>
            <a:r>
              <a:rPr lang="en-US" sz="2400" b="1" dirty="0">
                <a:solidFill>
                  <a:srgbClr val="000000"/>
                </a:solidFill>
                <a:effectLst/>
                <a:latin typeface="Times New Roman" panose="02020603050405020304" pitchFamily="18" charset="0"/>
                <a:ea typeface="Calibri" panose="020F0502020204030204" pitchFamily="34" charset="0"/>
              </a:rPr>
              <a:t>ave wide steep slopes. An example is Mount St. Helens in Washington. This</a:t>
            </a:r>
            <a:r>
              <a:rPr lang="en-US" sz="2400" b="1" dirty="0"/>
              <a:t> volcano in Washington State is famous for its catastrophic 1980 eruption, which killed 57 people.</a:t>
            </a:r>
          </a:p>
          <a:p>
            <a:endParaRPr lang="en-US" sz="2400" b="1" dirty="0">
              <a:solidFill>
                <a:srgbClr val="000000"/>
              </a:solidFill>
              <a:effectLst/>
              <a:latin typeface="Times New Roman" panose="02020603050405020304" pitchFamily="18" charset="0"/>
              <a:ea typeface="Calibri" panose="020F0502020204030204" pitchFamily="34" charset="0"/>
            </a:endParaRPr>
          </a:p>
          <a:p>
            <a:endParaRPr lang="en-US" dirty="0"/>
          </a:p>
        </p:txBody>
      </p:sp>
      <p:pic>
        <p:nvPicPr>
          <p:cNvPr id="8" name="Picture 7">
            <a:extLst>
              <a:ext uri="{FF2B5EF4-FFF2-40B4-BE49-F238E27FC236}">
                <a16:creationId xmlns:a16="http://schemas.microsoft.com/office/drawing/2014/main" id="{2FB1F9AB-61CD-4A9E-9465-0D5EBD724C29}"/>
              </a:ext>
            </a:extLst>
          </p:cNvPr>
          <p:cNvPicPr>
            <a:picLocks noChangeAspect="1"/>
          </p:cNvPicPr>
          <p:nvPr/>
        </p:nvPicPr>
        <p:blipFill>
          <a:blip r:embed="rId2"/>
          <a:stretch>
            <a:fillRect/>
          </a:stretch>
        </p:blipFill>
        <p:spPr>
          <a:xfrm>
            <a:off x="1438275" y="837904"/>
            <a:ext cx="8666417" cy="4645400"/>
          </a:xfrm>
          <a:prstGeom prst="rect">
            <a:avLst/>
          </a:prstGeom>
        </p:spPr>
      </p:pic>
      <p:sp>
        <p:nvSpPr>
          <p:cNvPr id="12" name="TextBox 11">
            <a:extLst>
              <a:ext uri="{FF2B5EF4-FFF2-40B4-BE49-F238E27FC236}">
                <a16:creationId xmlns:a16="http://schemas.microsoft.com/office/drawing/2014/main" id="{C22A6579-1E4C-4C20-936C-E8493A2B43DF}"/>
              </a:ext>
            </a:extLst>
          </p:cNvPr>
          <p:cNvSpPr txBox="1"/>
          <p:nvPr/>
        </p:nvSpPr>
        <p:spPr>
          <a:xfrm>
            <a:off x="209550" y="215384"/>
            <a:ext cx="6096000" cy="646331"/>
          </a:xfrm>
          <a:prstGeom prst="rect">
            <a:avLst/>
          </a:prstGeom>
          <a:noFill/>
        </p:spPr>
        <p:txBody>
          <a:bodyPr wrap="square">
            <a:spAutoFit/>
          </a:bodyPr>
          <a:lstStyle/>
          <a:p>
            <a:r>
              <a:rPr lang="en-US" dirty="0">
                <a:hlinkClick r:id="rId3"/>
              </a:rPr>
              <a:t>https://www.youtube.com/watch?v=plsO8pxuURk</a:t>
            </a:r>
            <a:endParaRPr lang="en-US" dirty="0"/>
          </a:p>
          <a:p>
            <a:r>
              <a:rPr lang="en-US" dirty="0"/>
              <a:t>Mountain of Fire </a:t>
            </a:r>
          </a:p>
        </p:txBody>
      </p:sp>
    </p:spTree>
    <p:extLst>
      <p:ext uri="{BB962C8B-B14F-4D97-AF65-F5344CB8AC3E}">
        <p14:creationId xmlns:p14="http://schemas.microsoft.com/office/powerpoint/2010/main" val="233204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752BF17-6EA5-4688-B541-9F25FA31D134}"/>
              </a:ext>
            </a:extLst>
          </p:cNvPr>
          <p:cNvSpPr txBox="1"/>
          <p:nvPr/>
        </p:nvSpPr>
        <p:spPr>
          <a:xfrm>
            <a:off x="428625" y="397639"/>
            <a:ext cx="11372850" cy="1631216"/>
          </a:xfrm>
          <a:prstGeom prst="rect">
            <a:avLst/>
          </a:prstGeom>
          <a:noFill/>
        </p:spPr>
        <p:txBody>
          <a:bodyPr wrap="square">
            <a:spAutoFit/>
          </a:bodyPr>
          <a:lstStyle/>
          <a:p>
            <a:r>
              <a:rPr lang="en-US" b="1" i="0" dirty="0">
                <a:solidFill>
                  <a:srgbClr val="222222"/>
                </a:solidFill>
                <a:effectLst/>
                <a:latin typeface="Lato" panose="020F0502020204030203" pitchFamily="34" charset="0"/>
              </a:rPr>
              <a:t>Yellowstone caldera   </a:t>
            </a:r>
            <a:r>
              <a:rPr lang="en-US" sz="2800" b="1" i="0" dirty="0" err="1">
                <a:solidFill>
                  <a:srgbClr val="222222"/>
                </a:solidFill>
                <a:effectLst/>
                <a:latin typeface="Lato" panose="020F0502020204030203" pitchFamily="34" charset="0"/>
              </a:rPr>
              <a:t>Supervolcano</a:t>
            </a:r>
            <a:r>
              <a:rPr lang="en-US" sz="2800" b="1" i="0" dirty="0">
                <a:solidFill>
                  <a:srgbClr val="222222"/>
                </a:solidFill>
                <a:effectLst/>
                <a:latin typeface="Lato" panose="020F0502020204030203" pitchFamily="34" charset="0"/>
              </a:rPr>
              <a:t> </a:t>
            </a:r>
            <a:br>
              <a:rPr lang="en-US" dirty="0"/>
            </a:br>
            <a:r>
              <a:rPr lang="en-US" b="0" i="0" dirty="0">
                <a:solidFill>
                  <a:srgbClr val="222222"/>
                </a:solidFill>
                <a:effectLst/>
                <a:latin typeface="Lato" panose="020F0502020204030203" pitchFamily="34" charset="0"/>
              </a:rPr>
              <a:t>The caldera at Yellowstone Park is the site of at least 3 great </a:t>
            </a:r>
            <a:r>
              <a:rPr lang="en-US" b="0" i="0" dirty="0" err="1">
                <a:solidFill>
                  <a:srgbClr val="222222"/>
                </a:solidFill>
                <a:effectLst/>
                <a:latin typeface="Lato" panose="020F0502020204030203" pitchFamily="34" charset="0"/>
              </a:rPr>
              <a:t>supervolcano</a:t>
            </a:r>
            <a:r>
              <a:rPr lang="en-US" b="0" i="0" dirty="0">
                <a:solidFill>
                  <a:srgbClr val="222222"/>
                </a:solidFill>
                <a:effectLst/>
                <a:latin typeface="Lato" panose="020F0502020204030203" pitchFamily="34" charset="0"/>
              </a:rPr>
              <a:t> eruptions in the past. It is oval shaped depression in the ground 34-miles by 45-miles. The caldera formed when pyroclastic material exploded out of the volcano's partly emptying the magma chamber causing the roof to collapse. When the roof collapsed over the magma chamber it created a bowl shaped depression in the ground.</a:t>
            </a:r>
            <a:endParaRPr lang="en-US" dirty="0"/>
          </a:p>
        </p:txBody>
      </p:sp>
      <p:pic>
        <p:nvPicPr>
          <p:cNvPr id="6" name="Picture 5">
            <a:extLst>
              <a:ext uri="{FF2B5EF4-FFF2-40B4-BE49-F238E27FC236}">
                <a16:creationId xmlns:a16="http://schemas.microsoft.com/office/drawing/2014/main" id="{58009A62-DB7D-43F1-BF90-798065438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 y="2129944"/>
            <a:ext cx="6669019" cy="4217361"/>
          </a:xfrm>
          <a:prstGeom prst="rect">
            <a:avLst/>
          </a:prstGeom>
        </p:spPr>
      </p:pic>
      <p:sp>
        <p:nvSpPr>
          <p:cNvPr id="7" name="TextBox 6">
            <a:extLst>
              <a:ext uri="{FF2B5EF4-FFF2-40B4-BE49-F238E27FC236}">
                <a16:creationId xmlns:a16="http://schemas.microsoft.com/office/drawing/2014/main" id="{CD608EF6-C72D-46CC-AB1D-B388A073CAE3}"/>
              </a:ext>
            </a:extLst>
          </p:cNvPr>
          <p:cNvSpPr txBox="1"/>
          <p:nvPr/>
        </p:nvSpPr>
        <p:spPr>
          <a:xfrm>
            <a:off x="7429499" y="2247900"/>
            <a:ext cx="4467225" cy="1754326"/>
          </a:xfrm>
          <a:prstGeom prst="rect">
            <a:avLst/>
          </a:prstGeom>
          <a:noFill/>
        </p:spPr>
        <p:txBody>
          <a:bodyPr wrap="square" rtlCol="0">
            <a:spAutoFit/>
          </a:bodyPr>
          <a:lstStyle/>
          <a:p>
            <a:r>
              <a:rPr lang="en-US" b="0" i="0" dirty="0">
                <a:solidFill>
                  <a:srgbClr val="222222"/>
                </a:solidFill>
                <a:effectLst/>
                <a:latin typeface="Lato" panose="020F0502020204030203" pitchFamily="34" charset="0"/>
              </a:rPr>
              <a:t>Scientists estimate the ash and pyroclastic rocks erupted </a:t>
            </a:r>
            <a:r>
              <a:rPr lang="en-US" b="1" i="0" dirty="0">
                <a:solidFill>
                  <a:srgbClr val="FF0000"/>
                </a:solidFill>
                <a:effectLst/>
                <a:latin typeface="Lato" panose="020F0502020204030203" pitchFamily="34" charset="0"/>
              </a:rPr>
              <a:t>by the volcano was 1000 times greater than the Mount Saint Helens eruption in 1980. </a:t>
            </a:r>
            <a:r>
              <a:rPr lang="en-US" b="0" i="0" dirty="0">
                <a:solidFill>
                  <a:srgbClr val="222222"/>
                </a:solidFill>
                <a:effectLst/>
                <a:latin typeface="Lato" panose="020F0502020204030203" pitchFamily="34" charset="0"/>
              </a:rPr>
              <a:t>Pyroclastic flows, carried enough pyroclastic material to cover 3,000 square miles.</a:t>
            </a:r>
            <a:endParaRPr lang="en-US" dirty="0"/>
          </a:p>
        </p:txBody>
      </p:sp>
      <p:sp>
        <p:nvSpPr>
          <p:cNvPr id="17" name="TextBox 16">
            <a:extLst>
              <a:ext uri="{FF2B5EF4-FFF2-40B4-BE49-F238E27FC236}">
                <a16:creationId xmlns:a16="http://schemas.microsoft.com/office/drawing/2014/main" id="{F0AA2EBD-1456-4156-A684-8D9D65FA3558}"/>
              </a:ext>
            </a:extLst>
          </p:cNvPr>
          <p:cNvSpPr txBox="1"/>
          <p:nvPr/>
        </p:nvSpPr>
        <p:spPr>
          <a:xfrm>
            <a:off x="7326243" y="4238624"/>
            <a:ext cx="4570481" cy="2862322"/>
          </a:xfrm>
          <a:prstGeom prst="rect">
            <a:avLst/>
          </a:prstGeom>
          <a:noFill/>
        </p:spPr>
        <p:txBody>
          <a:bodyPr wrap="square">
            <a:spAutoFit/>
          </a:bodyPr>
          <a:lstStyle/>
          <a:p>
            <a:r>
              <a:rPr lang="en-US" dirty="0">
                <a:hlinkClick r:id="rId3"/>
              </a:rPr>
              <a:t>https://www.youtube.com/watch?v=JA7a9nnxNvM</a:t>
            </a:r>
            <a:r>
              <a:rPr lang="en-US" dirty="0"/>
              <a:t> </a:t>
            </a:r>
            <a:r>
              <a:rPr lang="en-US" b="1" i="0" dirty="0">
                <a:solidFill>
                  <a:srgbClr val="0F0F0F"/>
                </a:solidFill>
                <a:effectLst/>
                <a:latin typeface="Roboto" panose="02000000000000000000" pitchFamily="2" charset="0"/>
              </a:rPr>
              <a:t>What if a </a:t>
            </a:r>
            <a:r>
              <a:rPr lang="en-US" b="1" i="0" dirty="0" err="1">
                <a:solidFill>
                  <a:srgbClr val="0F0F0F"/>
                </a:solidFill>
                <a:effectLst/>
                <a:latin typeface="Roboto" panose="02000000000000000000" pitchFamily="2" charset="0"/>
              </a:rPr>
              <a:t>Supervolcano</a:t>
            </a:r>
            <a:r>
              <a:rPr lang="en-US" b="1" i="0" dirty="0">
                <a:solidFill>
                  <a:srgbClr val="0F0F0F"/>
                </a:solidFill>
                <a:effectLst/>
                <a:latin typeface="Roboto" panose="02000000000000000000" pitchFamily="2" charset="0"/>
              </a:rPr>
              <a:t> Erupted? </a:t>
            </a:r>
          </a:p>
          <a:p>
            <a:endParaRPr lang="en-US" b="1" dirty="0">
              <a:solidFill>
                <a:srgbClr val="0F0F0F"/>
              </a:solidFill>
              <a:latin typeface="Roboto" panose="02000000000000000000" pitchFamily="2" charset="0"/>
            </a:endParaRPr>
          </a:p>
          <a:p>
            <a:r>
              <a:rPr lang="en-US" b="1" i="0" dirty="0">
                <a:solidFill>
                  <a:srgbClr val="0F0F0F"/>
                </a:solidFill>
                <a:effectLst/>
                <a:latin typeface="Roboto" panose="02000000000000000000" pitchFamily="2" charset="0"/>
                <a:hlinkClick r:id="rId4"/>
              </a:rPr>
              <a:t>https://www.youtube.com/watch?v=_PxDGiVQNg8</a:t>
            </a:r>
            <a:r>
              <a:rPr lang="en-US" b="1" i="0" dirty="0">
                <a:solidFill>
                  <a:srgbClr val="0F0F0F"/>
                </a:solidFill>
                <a:effectLst/>
                <a:latin typeface="Roboto" panose="02000000000000000000" pitchFamily="2" charset="0"/>
              </a:rPr>
              <a:t> Yellowstone Super Volcano</a:t>
            </a:r>
          </a:p>
          <a:p>
            <a:endParaRPr lang="en-US" b="1" i="0" dirty="0">
              <a:solidFill>
                <a:srgbClr val="0F0F0F"/>
              </a:solidFill>
              <a:effectLst/>
              <a:latin typeface="Roboto" panose="02000000000000000000" pitchFamily="2" charset="0"/>
            </a:endParaRPr>
          </a:p>
          <a:p>
            <a:r>
              <a:rPr lang="en-US" dirty="0">
                <a:hlinkClick r:id="rId5"/>
              </a:rPr>
              <a:t>https://www.youtube.com/watch?v=snAHgkjmV5w</a:t>
            </a:r>
            <a:r>
              <a:rPr lang="en-US" dirty="0"/>
              <a:t>   </a:t>
            </a:r>
            <a:r>
              <a:rPr lang="en-US" sz="1400" b="1" i="0" dirty="0">
                <a:solidFill>
                  <a:srgbClr val="0F0F0F"/>
                </a:solidFill>
                <a:effectLst/>
                <a:latin typeface="Roboto" panose="02000000000000000000" pitchFamily="2" charset="0"/>
              </a:rPr>
              <a:t>How the Earth Was Made: Yellowstone | History</a:t>
            </a:r>
          </a:p>
          <a:p>
            <a:endParaRPr lang="en-US" dirty="0"/>
          </a:p>
          <a:p>
            <a:endParaRPr lang="en-US" dirty="0"/>
          </a:p>
        </p:txBody>
      </p:sp>
    </p:spTree>
    <p:extLst>
      <p:ext uri="{BB962C8B-B14F-4D97-AF65-F5344CB8AC3E}">
        <p14:creationId xmlns:p14="http://schemas.microsoft.com/office/powerpoint/2010/main" val="137527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D6D6BD-AD51-4B09-B3C4-F44D70510F75}"/>
              </a:ext>
            </a:extLst>
          </p:cNvPr>
          <p:cNvSpPr txBox="1"/>
          <p:nvPr/>
        </p:nvSpPr>
        <p:spPr>
          <a:xfrm>
            <a:off x="216666" y="31760"/>
            <a:ext cx="4333875" cy="6432530"/>
          </a:xfrm>
          <a:prstGeom prst="rect">
            <a:avLst/>
          </a:prstGeom>
          <a:noFill/>
        </p:spPr>
        <p:txBody>
          <a:bodyPr wrap="square">
            <a:spAutoFit/>
          </a:bodyPr>
          <a:lstStyle/>
          <a:p>
            <a:pPr algn="ctr"/>
            <a:r>
              <a:rPr lang="en-US" sz="3600" b="1" i="0" dirty="0">
                <a:solidFill>
                  <a:srgbClr val="001D35"/>
                </a:solidFill>
                <a:effectLst/>
                <a:latin typeface="Google Sans"/>
              </a:rPr>
              <a:t>A </a:t>
            </a:r>
            <a:r>
              <a:rPr lang="en-US" sz="3600" b="1" i="0" dirty="0" err="1">
                <a:solidFill>
                  <a:srgbClr val="001D35"/>
                </a:solidFill>
                <a:effectLst/>
                <a:latin typeface="Google Sans"/>
              </a:rPr>
              <a:t>supervolcano</a:t>
            </a:r>
            <a:r>
              <a:rPr lang="en-US" sz="3600" b="1" i="0" dirty="0">
                <a:solidFill>
                  <a:srgbClr val="001D35"/>
                </a:solidFill>
                <a:effectLst/>
                <a:latin typeface="Google Sans"/>
              </a:rPr>
              <a:t> </a:t>
            </a:r>
            <a:r>
              <a:rPr lang="en-US" sz="2400" b="0" i="0" dirty="0">
                <a:solidFill>
                  <a:srgbClr val="001D35"/>
                </a:solidFill>
                <a:effectLst/>
                <a:latin typeface="Google Sans"/>
              </a:rPr>
              <a:t>is a volcano that can have an incredibly massive and explosive eruption, called a </a:t>
            </a:r>
            <a:r>
              <a:rPr lang="en-US" sz="2400" b="0" i="0" dirty="0" err="1">
                <a:solidFill>
                  <a:srgbClr val="001D35"/>
                </a:solidFill>
                <a:effectLst/>
                <a:latin typeface="Google Sans"/>
              </a:rPr>
              <a:t>supereruption</a:t>
            </a:r>
            <a:r>
              <a:rPr lang="en-US" sz="2400" b="0" i="0" dirty="0">
                <a:solidFill>
                  <a:srgbClr val="001D35"/>
                </a:solidFill>
                <a:effectLst/>
                <a:latin typeface="Google Sans"/>
              </a:rPr>
              <a:t>, which is so large it's ranked the highest on the </a:t>
            </a:r>
            <a:r>
              <a:rPr lang="en-US" sz="2400" b="0" i="0" dirty="0">
                <a:solidFill>
                  <a:srgbClr val="001D35"/>
                </a:solidFill>
                <a:effectLst/>
                <a:latin typeface="Google Sans"/>
                <a:hlinkClick r:id="rId2"/>
              </a:rPr>
              <a:t>Volcanic Explosivity Index</a:t>
            </a:r>
            <a:r>
              <a:rPr lang="en-US" sz="2400" b="0" i="0" dirty="0">
                <a:solidFill>
                  <a:srgbClr val="001D35"/>
                </a:solidFill>
                <a:effectLst/>
                <a:latin typeface="Google Sans"/>
              </a:rPr>
              <a:t> (VEI 8). These eruptions blast out more than 240 cubic miles (or 1,000 cubic kilometers) of magma, which is enough to form a giant, circular collapse feature called a </a:t>
            </a:r>
            <a:r>
              <a:rPr lang="en-US" sz="4000" b="1" i="0" dirty="0">
                <a:solidFill>
                  <a:srgbClr val="001D35"/>
                </a:solidFill>
                <a:effectLst/>
                <a:latin typeface="Google Sans"/>
              </a:rPr>
              <a:t>caldera</a:t>
            </a:r>
            <a:r>
              <a:rPr lang="en-US" sz="2400" b="0" i="0" dirty="0">
                <a:solidFill>
                  <a:srgbClr val="001D35"/>
                </a:solidFill>
                <a:effectLst/>
                <a:latin typeface="Google Sans"/>
              </a:rPr>
              <a:t>. </a:t>
            </a:r>
          </a:p>
          <a:p>
            <a:pPr algn="ctr"/>
            <a:r>
              <a:rPr lang="en-US" sz="2400" b="0" i="0" dirty="0">
                <a:solidFill>
                  <a:srgbClr val="222222"/>
                </a:solidFill>
                <a:effectLst/>
                <a:latin typeface="Helvetica Neue"/>
              </a:rPr>
              <a:t>This is thousands of times bigger than most volcanic eruptions we know about!</a:t>
            </a:r>
            <a:endParaRPr lang="en-US" sz="2400" dirty="0"/>
          </a:p>
        </p:txBody>
      </p:sp>
      <p:pic>
        <p:nvPicPr>
          <p:cNvPr id="5" name="Picture 4">
            <a:extLst>
              <a:ext uri="{FF2B5EF4-FFF2-40B4-BE49-F238E27FC236}">
                <a16:creationId xmlns:a16="http://schemas.microsoft.com/office/drawing/2014/main" id="{BD39313E-14A2-4A1B-AC1C-61C6E4DAE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541" y="542925"/>
            <a:ext cx="7757729" cy="5410200"/>
          </a:xfrm>
          <a:prstGeom prst="rect">
            <a:avLst/>
          </a:prstGeom>
        </p:spPr>
      </p:pic>
    </p:spTree>
    <p:extLst>
      <p:ext uri="{BB962C8B-B14F-4D97-AF65-F5344CB8AC3E}">
        <p14:creationId xmlns:p14="http://schemas.microsoft.com/office/powerpoint/2010/main" val="425261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498D60-7E8E-4422-B563-C2C2068ABD8E}"/>
              </a:ext>
            </a:extLst>
          </p:cNvPr>
          <p:cNvSpPr txBox="1"/>
          <p:nvPr/>
        </p:nvSpPr>
        <p:spPr>
          <a:xfrm>
            <a:off x="276224" y="185261"/>
            <a:ext cx="11496675" cy="1384995"/>
          </a:xfrm>
          <a:prstGeom prst="rect">
            <a:avLst/>
          </a:prstGeom>
          <a:noFill/>
        </p:spPr>
        <p:txBody>
          <a:bodyPr wrap="square">
            <a:spAutoFit/>
          </a:bodyPr>
          <a:lstStyle/>
          <a:p>
            <a:r>
              <a:rPr lang="en-US" sz="2000" b="0" i="0" dirty="0">
                <a:solidFill>
                  <a:srgbClr val="0A0A0A"/>
                </a:solidFill>
                <a:effectLst/>
                <a:latin typeface="Times New Roman" panose="02020603050405020304" pitchFamily="18" charset="0"/>
                <a:cs typeface="Times New Roman" panose="02020603050405020304" pitchFamily="18" charset="0"/>
              </a:rPr>
              <a:t>The volcano that erupted near Pompeii, Mount Vesuvius, is </a:t>
            </a:r>
            <a:r>
              <a:rPr lang="en-US" sz="2000" dirty="0">
                <a:latin typeface="Times New Roman" panose="02020603050405020304" pitchFamily="18" charset="0"/>
                <a:cs typeface="Times New Roman" panose="02020603050405020304" pitchFamily="18" charset="0"/>
              </a:rPr>
              <a:t>a </a:t>
            </a:r>
            <a:r>
              <a:rPr lang="en-US" sz="2000" b="0" dirty="0">
                <a:effectLst/>
                <a:latin typeface="Times New Roman" panose="02020603050405020304" pitchFamily="18" charset="0"/>
                <a:cs typeface="Times New Roman" panose="02020603050405020304" pitchFamily="18" charset="0"/>
              </a:rPr>
              <a:t>stratovolcano</a:t>
            </a:r>
            <a:r>
              <a:rPr lang="en-US" sz="2000" b="0" i="0" dirty="0">
                <a:solidFill>
                  <a:srgbClr val="0A0A0A"/>
                </a:solidFill>
                <a:effectLst/>
                <a:latin typeface="Times New Roman" panose="02020603050405020304" pitchFamily="18" charset="0"/>
                <a:cs typeface="Times New Roman" panose="02020603050405020304" pitchFamily="18" charset="0"/>
              </a:rPr>
              <a:t>. Its erupted in 79 A.D. </a:t>
            </a:r>
            <a:r>
              <a:rPr lang="en-US" sz="2000" b="0" i="0" dirty="0">
                <a:solidFill>
                  <a:srgbClr val="333333"/>
                </a:solidFill>
                <a:effectLst/>
                <a:latin typeface="GeoEditRegular"/>
              </a:rPr>
              <a:t>After the volcano first erupted shortly after noon, the thick ash turned everything black—people couldn’t even see the </a:t>
            </a:r>
            <a:r>
              <a:rPr lang="en-US" sz="2000" b="0" i="0" u="none" strike="noStrike" dirty="0">
                <a:effectLst/>
                <a:latin typeface="GeoEditRegular"/>
                <a:hlinkClick r:id="rId2"/>
              </a:rPr>
              <a:t>sun</a:t>
            </a:r>
            <a:r>
              <a:rPr lang="en-US" sz="2000" b="0" i="0" dirty="0">
                <a:solidFill>
                  <a:srgbClr val="333333"/>
                </a:solidFill>
                <a:effectLst/>
                <a:latin typeface="GeoEditRegular"/>
              </a:rPr>
              <a:t>. Some residents escaped the city, while others took shelter in their homes. But the ash kept falling. Piles grew as deep as nine feet in some places, blocking doorways </a:t>
            </a:r>
            <a:r>
              <a:rPr lang="en-US" sz="2400" b="0" i="0" dirty="0">
                <a:solidFill>
                  <a:srgbClr val="333333"/>
                </a:solidFill>
                <a:effectLst/>
                <a:latin typeface="GeoEditRegular"/>
              </a:rPr>
              <a:t>and caving in roofs.</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1D0F0D7-8052-4385-B7D5-2AD2BA4747A6}"/>
              </a:ext>
            </a:extLst>
          </p:cNvPr>
          <p:cNvPicPr>
            <a:picLocks noChangeAspect="1"/>
          </p:cNvPicPr>
          <p:nvPr/>
        </p:nvPicPr>
        <p:blipFill>
          <a:blip r:embed="rId3"/>
          <a:stretch>
            <a:fillRect/>
          </a:stretch>
        </p:blipFill>
        <p:spPr>
          <a:xfrm>
            <a:off x="1719054" y="1674661"/>
            <a:ext cx="8753892" cy="5183339"/>
          </a:xfrm>
          <a:prstGeom prst="rect">
            <a:avLst/>
          </a:prstGeom>
        </p:spPr>
      </p:pic>
    </p:spTree>
    <p:extLst>
      <p:ext uri="{BB962C8B-B14F-4D97-AF65-F5344CB8AC3E}">
        <p14:creationId xmlns:p14="http://schemas.microsoft.com/office/powerpoint/2010/main" val="203523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BDDD6-4EE2-42B5-A666-1487FFC4EC87}"/>
              </a:ext>
            </a:extLst>
          </p:cNvPr>
          <p:cNvPicPr>
            <a:picLocks noChangeAspect="1"/>
          </p:cNvPicPr>
          <p:nvPr/>
        </p:nvPicPr>
        <p:blipFill>
          <a:blip r:embed="rId2"/>
          <a:stretch>
            <a:fillRect/>
          </a:stretch>
        </p:blipFill>
        <p:spPr>
          <a:xfrm>
            <a:off x="0" y="97664"/>
            <a:ext cx="12192000" cy="3671822"/>
          </a:xfrm>
          <a:prstGeom prst="rect">
            <a:avLst/>
          </a:prstGeom>
        </p:spPr>
      </p:pic>
      <p:sp>
        <p:nvSpPr>
          <p:cNvPr id="5" name="TextBox 4">
            <a:extLst>
              <a:ext uri="{FF2B5EF4-FFF2-40B4-BE49-F238E27FC236}">
                <a16:creationId xmlns:a16="http://schemas.microsoft.com/office/drawing/2014/main" id="{7EBE39A9-7ED3-4229-AD2F-CA859432F8A6}"/>
              </a:ext>
            </a:extLst>
          </p:cNvPr>
          <p:cNvSpPr txBox="1"/>
          <p:nvPr/>
        </p:nvSpPr>
        <p:spPr>
          <a:xfrm>
            <a:off x="533400" y="4240590"/>
            <a:ext cx="11125200" cy="2308324"/>
          </a:xfrm>
          <a:prstGeom prst="rect">
            <a:avLst/>
          </a:prstGeom>
          <a:noFill/>
        </p:spPr>
        <p:txBody>
          <a:bodyPr wrap="square">
            <a:spAutoFit/>
          </a:bodyPr>
          <a:lstStyle/>
          <a:p>
            <a:pPr algn="l"/>
            <a:r>
              <a:rPr lang="en-US" b="0" i="0" dirty="0">
                <a:solidFill>
                  <a:srgbClr val="000000"/>
                </a:solidFill>
                <a:effectLst/>
                <a:latin typeface="GeoEditBold"/>
              </a:rPr>
              <a:t>Left</a:t>
            </a:r>
            <a:r>
              <a:rPr lang="en-US" b="0" i="0" dirty="0">
                <a:solidFill>
                  <a:srgbClr val="000000"/>
                </a:solidFill>
                <a:effectLst/>
                <a:latin typeface="GeoEditRegular"/>
              </a:rPr>
              <a:t>: An illustration shows what the cities surrounding Mount Vesuvius might have looked like thousands of years ago.</a:t>
            </a:r>
          </a:p>
          <a:p>
            <a:pPr algn="l"/>
            <a:r>
              <a:rPr lang="en-US" b="0" i="0" cap="all" dirty="0">
                <a:solidFill>
                  <a:srgbClr val="555555"/>
                </a:solidFill>
                <a:effectLst/>
                <a:latin typeface="GeoBrandRegular"/>
              </a:rPr>
              <a:t>Louis S. </a:t>
            </a:r>
            <a:r>
              <a:rPr lang="en-US" b="0" i="0" cap="all" dirty="0" err="1">
                <a:solidFill>
                  <a:srgbClr val="555555"/>
                </a:solidFill>
                <a:effectLst/>
                <a:latin typeface="GeoBrandRegular"/>
              </a:rPr>
              <a:t>Glanzman</a:t>
            </a:r>
            <a:r>
              <a:rPr lang="en-US" b="0" i="0" cap="all" dirty="0">
                <a:solidFill>
                  <a:srgbClr val="555555"/>
                </a:solidFill>
                <a:effectLst/>
                <a:latin typeface="GeoBrandRegular"/>
              </a:rPr>
              <a:t>, National Geographic Creative</a:t>
            </a:r>
          </a:p>
          <a:p>
            <a:pPr algn="l"/>
            <a:endParaRPr lang="en-US" b="0" i="0" dirty="0">
              <a:solidFill>
                <a:srgbClr val="333333"/>
              </a:solidFill>
              <a:effectLst/>
              <a:latin typeface="GeoBrandRegular"/>
            </a:endParaRPr>
          </a:p>
          <a:p>
            <a:pPr algn="l"/>
            <a:r>
              <a:rPr lang="en-US" b="0" i="0" dirty="0">
                <a:solidFill>
                  <a:srgbClr val="000000"/>
                </a:solidFill>
                <a:effectLst/>
                <a:latin typeface="GeoEditBold"/>
              </a:rPr>
              <a:t>Right</a:t>
            </a:r>
            <a:r>
              <a:rPr lang="en-US" b="0" i="0" dirty="0">
                <a:solidFill>
                  <a:srgbClr val="000000"/>
                </a:solidFill>
                <a:effectLst/>
                <a:latin typeface="GeoEditRegular"/>
              </a:rPr>
              <a:t>: Today more than a million people live in the cities surrounding Mount Vesuvius.</a:t>
            </a:r>
          </a:p>
          <a:p>
            <a:pPr algn="l"/>
            <a:r>
              <a:rPr lang="en-US" b="0" i="0" cap="all" dirty="0">
                <a:solidFill>
                  <a:srgbClr val="555555"/>
                </a:solidFill>
                <a:effectLst/>
                <a:latin typeface="GeoBrandRegular"/>
              </a:rPr>
              <a:t>Photograph by INTRO, Rainer </a:t>
            </a:r>
            <a:r>
              <a:rPr lang="en-US" b="0" i="0" cap="all" dirty="0" err="1">
                <a:solidFill>
                  <a:srgbClr val="555555"/>
                </a:solidFill>
                <a:effectLst/>
                <a:latin typeface="GeoBrandRegular"/>
              </a:rPr>
              <a:t>Steußloff</a:t>
            </a:r>
            <a:r>
              <a:rPr lang="en-US" b="0" i="0" cap="all" dirty="0">
                <a:solidFill>
                  <a:srgbClr val="555555"/>
                </a:solidFill>
                <a:effectLst/>
                <a:latin typeface="GeoBrandRegular"/>
              </a:rPr>
              <a:t>, </a:t>
            </a:r>
            <a:r>
              <a:rPr lang="en-US" b="0" i="0" cap="all" dirty="0" err="1">
                <a:solidFill>
                  <a:srgbClr val="555555"/>
                </a:solidFill>
                <a:effectLst/>
                <a:latin typeface="GeoBrandRegular"/>
              </a:rPr>
              <a:t>ullstein</a:t>
            </a:r>
            <a:r>
              <a:rPr lang="en-US" b="0" i="0" cap="all" dirty="0">
                <a:solidFill>
                  <a:srgbClr val="555555"/>
                </a:solidFill>
                <a:effectLst/>
                <a:latin typeface="GeoBrandRegular"/>
              </a:rPr>
              <a:t> </a:t>
            </a:r>
            <a:r>
              <a:rPr lang="en-US" b="0" i="0" cap="all" dirty="0" err="1">
                <a:solidFill>
                  <a:srgbClr val="555555"/>
                </a:solidFill>
                <a:effectLst/>
                <a:latin typeface="GeoBrandRegular"/>
              </a:rPr>
              <a:t>bild</a:t>
            </a:r>
            <a:r>
              <a:rPr lang="en-US" b="0" i="0" cap="all" dirty="0">
                <a:solidFill>
                  <a:srgbClr val="555555"/>
                </a:solidFill>
                <a:effectLst/>
                <a:latin typeface="GeoBrandRegular"/>
              </a:rPr>
              <a:t>, Getty Images</a:t>
            </a:r>
          </a:p>
          <a:p>
            <a:pPr algn="l"/>
            <a:endParaRPr lang="en-US" b="0" i="0" dirty="0">
              <a:solidFill>
                <a:srgbClr val="333333"/>
              </a:solidFill>
              <a:effectLst/>
              <a:latin typeface="GeoBrandRegular"/>
            </a:endParaRPr>
          </a:p>
          <a:p>
            <a:pPr algn="l"/>
            <a:r>
              <a:rPr lang="en-US" b="0" i="0" dirty="0">
                <a:solidFill>
                  <a:srgbClr val="333333"/>
                </a:solidFill>
                <a:effectLst/>
                <a:latin typeface="GeoEditRegular"/>
              </a:rPr>
              <a:t>Pompeii may be ancient history, but scientists are pretty sure Mount Vesuvius is overdue for another major explosion. Luckily the people living near the volcano today will likely receive evacuation warnings before it blows.</a:t>
            </a:r>
          </a:p>
        </p:txBody>
      </p:sp>
    </p:spTree>
    <p:extLst>
      <p:ext uri="{BB962C8B-B14F-4D97-AF65-F5344CB8AC3E}">
        <p14:creationId xmlns:p14="http://schemas.microsoft.com/office/powerpoint/2010/main" val="3162948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22BA8-F492-4AC5-BEDC-DC31059DD0E3}"/>
              </a:ext>
            </a:extLst>
          </p:cNvPr>
          <p:cNvSpPr txBox="1"/>
          <p:nvPr/>
        </p:nvSpPr>
        <p:spPr>
          <a:xfrm>
            <a:off x="304800" y="275362"/>
            <a:ext cx="11487150" cy="830997"/>
          </a:xfrm>
          <a:prstGeom prst="rect">
            <a:avLst/>
          </a:prstGeom>
          <a:noFill/>
        </p:spPr>
        <p:txBody>
          <a:bodyPr wrap="square">
            <a:spAutoFit/>
          </a:bodyPr>
          <a:lstStyle/>
          <a:p>
            <a:r>
              <a:rPr lang="en-US" sz="1600" b="0" i="0" dirty="0">
                <a:solidFill>
                  <a:srgbClr val="001D35"/>
                </a:solidFill>
                <a:effectLst/>
                <a:latin typeface="Google Sans"/>
              </a:rPr>
              <a:t>Pompeii wasn't "discovered" by a single person, but its ruins were initially found by accident in 1592 by architect Domenico Fontana while digging a canal, though he didn't realize their importance. The site was then rediscovered and began to be excavated in 1748 by </a:t>
            </a:r>
            <a:r>
              <a:rPr lang="en-US" sz="1600" b="0" i="0" dirty="0">
                <a:solidFill>
                  <a:srgbClr val="001D35"/>
                </a:solidFill>
                <a:effectLst/>
                <a:latin typeface="Google Sans"/>
                <a:hlinkClick r:id="rId2"/>
              </a:rPr>
              <a:t>Roque Joaquín de Alcubierre</a:t>
            </a:r>
            <a:r>
              <a:rPr lang="en-US" sz="1600" b="0" i="0" dirty="0">
                <a:solidFill>
                  <a:srgbClr val="001D35"/>
                </a:solidFill>
                <a:effectLst/>
                <a:latin typeface="Google Sans"/>
              </a:rPr>
              <a:t> under the King of Naples, with its identity as Pompeii confirmed by an inscription in 1763</a:t>
            </a:r>
            <a:endParaRPr lang="en-US" sz="1600" dirty="0"/>
          </a:p>
        </p:txBody>
      </p:sp>
      <p:sp>
        <p:nvSpPr>
          <p:cNvPr id="5" name="TextBox 4">
            <a:extLst>
              <a:ext uri="{FF2B5EF4-FFF2-40B4-BE49-F238E27FC236}">
                <a16:creationId xmlns:a16="http://schemas.microsoft.com/office/drawing/2014/main" id="{D05C9C32-A409-492E-B8AC-37BDD531300C}"/>
              </a:ext>
            </a:extLst>
          </p:cNvPr>
          <p:cNvSpPr txBox="1"/>
          <p:nvPr/>
        </p:nvSpPr>
        <p:spPr>
          <a:xfrm>
            <a:off x="304800" y="1194911"/>
            <a:ext cx="11725275" cy="2092881"/>
          </a:xfrm>
          <a:prstGeom prst="rect">
            <a:avLst/>
          </a:prstGeom>
          <a:noFill/>
        </p:spPr>
        <p:txBody>
          <a:bodyPr wrap="square">
            <a:spAutoFit/>
          </a:bodyPr>
          <a:lstStyle/>
          <a:p>
            <a:pPr algn="l"/>
            <a:r>
              <a:rPr lang="en-US" b="0" i="0" dirty="0">
                <a:solidFill>
                  <a:srgbClr val="333333"/>
                </a:solidFill>
                <a:effectLst/>
                <a:latin typeface="GeoEditRegular"/>
              </a:rPr>
              <a:t>Aro</a:t>
            </a:r>
            <a:r>
              <a:rPr lang="en-US" sz="1600" b="0" i="0" dirty="0">
                <a:solidFill>
                  <a:srgbClr val="333333"/>
                </a:solidFill>
                <a:effectLst/>
                <a:latin typeface="GeoEditRegular"/>
              </a:rPr>
              <a:t>und midnight, the first of four searing-hot clouds of ash, rock, and toxic gas (also called surges) rushed down the volcano. Traveling toward Pompeii at about 180 miles an hour, the surge scorched everything in its path. Around 7 a.m., nearly 19 hours after the initial eruption, the city was completely covered in a deadly mix of ash and rock.</a:t>
            </a:r>
          </a:p>
          <a:p>
            <a:pPr algn="l"/>
            <a:endParaRPr lang="en-US" sz="1600" b="0" i="0" dirty="0">
              <a:solidFill>
                <a:srgbClr val="333333"/>
              </a:solidFill>
              <a:effectLst/>
              <a:latin typeface="GeoEditRegular"/>
            </a:endParaRPr>
          </a:p>
          <a:p>
            <a:pPr algn="l"/>
            <a:r>
              <a:rPr lang="en-US" sz="1600" b="0" i="0" dirty="0">
                <a:solidFill>
                  <a:srgbClr val="000000"/>
                </a:solidFill>
                <a:effectLst/>
                <a:latin typeface="GeoEditBold"/>
              </a:rPr>
              <a:t>LOST AND FOUND</a:t>
            </a:r>
          </a:p>
          <a:p>
            <a:pPr algn="l"/>
            <a:r>
              <a:rPr lang="en-US" sz="1600" b="0" i="0" dirty="0">
                <a:solidFill>
                  <a:srgbClr val="333333"/>
                </a:solidFill>
                <a:effectLst/>
                <a:latin typeface="GeoEditRegular"/>
              </a:rPr>
              <a:t>Visiting the ruins of Pompeii is like going back in time. The layers of ash actually helped preserve buildings, artwork, and even the forms of bodies as they decomposed and left holes in the ash. All that allowed experts to fill in the details that might not have survived at many other Roman sites.</a:t>
            </a:r>
          </a:p>
        </p:txBody>
      </p:sp>
      <p:sp>
        <p:nvSpPr>
          <p:cNvPr id="7" name="TextBox 6">
            <a:extLst>
              <a:ext uri="{FF2B5EF4-FFF2-40B4-BE49-F238E27FC236}">
                <a16:creationId xmlns:a16="http://schemas.microsoft.com/office/drawing/2014/main" id="{42FD20B3-C082-4D64-A448-EE3E43DB9B3F}"/>
              </a:ext>
            </a:extLst>
          </p:cNvPr>
          <p:cNvSpPr txBox="1"/>
          <p:nvPr/>
        </p:nvSpPr>
        <p:spPr>
          <a:xfrm>
            <a:off x="657225" y="5644634"/>
            <a:ext cx="6096000" cy="923330"/>
          </a:xfrm>
          <a:prstGeom prst="rect">
            <a:avLst/>
          </a:prstGeom>
          <a:noFill/>
        </p:spPr>
        <p:txBody>
          <a:bodyPr wrap="square">
            <a:spAutoFit/>
          </a:bodyPr>
          <a:lstStyle/>
          <a:p>
            <a:r>
              <a:rPr lang="en-US" dirty="0">
                <a:hlinkClick r:id="rId3"/>
              </a:rPr>
              <a:t>https://www.youtube.com/watch?v=faNwHBcX6MQ</a:t>
            </a:r>
            <a:endParaRPr lang="en-US" dirty="0"/>
          </a:p>
          <a:p>
            <a:r>
              <a:rPr lang="en-US" b="1" i="0" dirty="0">
                <a:solidFill>
                  <a:srgbClr val="0F0F0F"/>
                </a:solidFill>
                <a:effectLst/>
                <a:latin typeface="Roboto" panose="02000000000000000000" pitchFamily="2" charset="0"/>
              </a:rPr>
              <a:t>When Mount Vesuvius Destroyed an Entire City</a:t>
            </a:r>
          </a:p>
          <a:p>
            <a:endParaRPr lang="en-US" dirty="0"/>
          </a:p>
        </p:txBody>
      </p:sp>
      <p:sp>
        <p:nvSpPr>
          <p:cNvPr id="9" name="TextBox 8">
            <a:extLst>
              <a:ext uri="{FF2B5EF4-FFF2-40B4-BE49-F238E27FC236}">
                <a16:creationId xmlns:a16="http://schemas.microsoft.com/office/drawing/2014/main" id="{1DBE1DEF-56AB-4C9C-B679-636CAE033636}"/>
              </a:ext>
            </a:extLst>
          </p:cNvPr>
          <p:cNvSpPr txBox="1"/>
          <p:nvPr/>
        </p:nvSpPr>
        <p:spPr>
          <a:xfrm>
            <a:off x="657225" y="4739759"/>
            <a:ext cx="6096000" cy="923330"/>
          </a:xfrm>
          <a:prstGeom prst="rect">
            <a:avLst/>
          </a:prstGeom>
          <a:noFill/>
        </p:spPr>
        <p:txBody>
          <a:bodyPr wrap="square">
            <a:spAutoFit/>
          </a:bodyPr>
          <a:lstStyle/>
          <a:p>
            <a:r>
              <a:rPr lang="en-US" dirty="0">
                <a:hlinkClick r:id="rId4"/>
              </a:rPr>
              <a:t>https://www.youtube.com/watch?v=YIZ4aSKT3mo</a:t>
            </a:r>
            <a:endParaRPr lang="en-US" dirty="0"/>
          </a:p>
          <a:p>
            <a:r>
              <a:rPr lang="en-US" b="1" i="0" dirty="0">
                <a:solidFill>
                  <a:srgbClr val="0F0F0F"/>
                </a:solidFill>
                <a:effectLst/>
                <a:latin typeface="Roboto" panose="02000000000000000000" pitchFamily="2" charset="0"/>
              </a:rPr>
              <a:t>Geography Lesson: Pompeii Volcano Eruption | Twig</a:t>
            </a:r>
          </a:p>
          <a:p>
            <a:endParaRPr lang="en-US" dirty="0"/>
          </a:p>
        </p:txBody>
      </p:sp>
      <p:pic>
        <p:nvPicPr>
          <p:cNvPr id="11" name="Picture 10">
            <a:extLst>
              <a:ext uri="{FF2B5EF4-FFF2-40B4-BE49-F238E27FC236}">
                <a16:creationId xmlns:a16="http://schemas.microsoft.com/office/drawing/2014/main" id="{CB04B151-7243-4090-93A2-43DEB6EB28E3}"/>
              </a:ext>
            </a:extLst>
          </p:cNvPr>
          <p:cNvPicPr>
            <a:picLocks noChangeAspect="1"/>
          </p:cNvPicPr>
          <p:nvPr/>
        </p:nvPicPr>
        <p:blipFill>
          <a:blip r:embed="rId5"/>
          <a:stretch>
            <a:fillRect/>
          </a:stretch>
        </p:blipFill>
        <p:spPr>
          <a:xfrm>
            <a:off x="6194515" y="3287792"/>
            <a:ext cx="5692686" cy="3280172"/>
          </a:xfrm>
          <a:prstGeom prst="rect">
            <a:avLst/>
          </a:prstGeom>
        </p:spPr>
      </p:pic>
      <p:sp>
        <p:nvSpPr>
          <p:cNvPr id="15" name="TextBox 14">
            <a:extLst>
              <a:ext uri="{FF2B5EF4-FFF2-40B4-BE49-F238E27FC236}">
                <a16:creationId xmlns:a16="http://schemas.microsoft.com/office/drawing/2014/main" id="{5AE05DDA-0D1D-4B8F-BC98-0F925ABFCDCD}"/>
              </a:ext>
            </a:extLst>
          </p:cNvPr>
          <p:cNvSpPr txBox="1"/>
          <p:nvPr/>
        </p:nvSpPr>
        <p:spPr>
          <a:xfrm>
            <a:off x="657225" y="3727548"/>
            <a:ext cx="6096000" cy="1200329"/>
          </a:xfrm>
          <a:prstGeom prst="rect">
            <a:avLst/>
          </a:prstGeom>
          <a:noFill/>
        </p:spPr>
        <p:txBody>
          <a:bodyPr wrap="square">
            <a:spAutoFit/>
          </a:bodyPr>
          <a:lstStyle/>
          <a:p>
            <a:r>
              <a:rPr lang="en-US" dirty="0">
                <a:hlinkClick r:id="rId6"/>
              </a:rPr>
              <a:t>https://www.youtube.com/watch?v=tZ4lAWXLW9g</a:t>
            </a:r>
            <a:endParaRPr lang="en-US" dirty="0"/>
          </a:p>
          <a:p>
            <a:r>
              <a:rPr lang="en-US" b="1" i="0" dirty="0">
                <a:solidFill>
                  <a:srgbClr val="0F0F0F"/>
                </a:solidFill>
                <a:effectLst/>
                <a:latin typeface="Roboto" panose="02000000000000000000" pitchFamily="2" charset="0"/>
              </a:rPr>
              <a:t>The Lost City of Pompeii | Mount Vesuvius | Greek History for Kids</a:t>
            </a:r>
          </a:p>
          <a:p>
            <a:endParaRPr lang="en-US" dirty="0"/>
          </a:p>
        </p:txBody>
      </p:sp>
    </p:spTree>
    <p:extLst>
      <p:ext uri="{BB962C8B-B14F-4D97-AF65-F5344CB8AC3E}">
        <p14:creationId xmlns:p14="http://schemas.microsoft.com/office/powerpoint/2010/main" val="2269939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196171-B585-4BC6-BFB0-6F538ECA16D0}"/>
              </a:ext>
            </a:extLst>
          </p:cNvPr>
          <p:cNvSpPr txBox="1"/>
          <p:nvPr/>
        </p:nvSpPr>
        <p:spPr>
          <a:xfrm>
            <a:off x="238125" y="95250"/>
            <a:ext cx="11887200" cy="7189276"/>
          </a:xfrm>
          <a:prstGeom prst="rect">
            <a:avLst/>
          </a:prstGeom>
          <a:noFill/>
        </p:spPr>
        <p:txBody>
          <a:bodyPr wrap="square" rtlCol="0">
            <a:spAutoFit/>
          </a:bodyPr>
          <a:lstStyle/>
          <a:p>
            <a:pPr marL="0" marR="0">
              <a:lnSpc>
                <a:spcPct val="107000"/>
              </a:lnSpc>
              <a:spcBef>
                <a:spcPts val="0"/>
              </a:spcBef>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Volcanic Vocabulary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Viscosity – stickiness  </a:t>
            </a:r>
            <a:r>
              <a:rPr lang="en-US" dirty="0">
                <a:solidFill>
                  <a:srgbClr val="001D35"/>
                </a:solidFill>
                <a:effectLst/>
                <a:latin typeface="Times New Roman" panose="02020603050405020304" pitchFamily="18" charset="0"/>
                <a:ea typeface="Calibri" panose="020F0502020204030204" pitchFamily="34" charset="0"/>
                <a:cs typeface="Times New Roman" panose="02020603050405020304" pitchFamily="18" charset="0"/>
              </a:rPr>
              <a:t>Liquids with higher viscosity, like honey, flow slower than those with lower viscosity, like water. </a:t>
            </a:r>
            <a:r>
              <a:rPr lang="en-US" dirty="0">
                <a:effectLst/>
                <a:latin typeface="Times New Roman" panose="02020603050405020304" pitchFamily="18" charset="0"/>
                <a:ea typeface="Calibri" panose="020F0502020204030204" pitchFamily="34" charset="0"/>
                <a:cs typeface="Times New Roman" panose="02020603050405020304" pitchFamily="18" charset="0"/>
              </a:rPr>
              <a:t>This property is influenced by factors such as temperature, pressure, and the type of fluid</a:t>
            </a:r>
          </a:p>
          <a:p>
            <a:pPr marL="342900" marR="0" lvl="0" indent="-342900">
              <a:lnSpc>
                <a:spcPct val="107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Volcanology </a:t>
            </a:r>
            <a:r>
              <a:rPr lang="en-US" sz="2000" dirty="0">
                <a:solidFill>
                  <a:srgbClr val="1F1F1F"/>
                </a:solidFill>
                <a:effectLst/>
                <a:latin typeface="Times New Roman" panose="02020603050405020304" pitchFamily="18" charset="0"/>
                <a:ea typeface="Calibri" panose="020F0502020204030204" pitchFamily="34" charset="0"/>
                <a:cs typeface="Times New Roman" panose="02020603050405020304" pitchFamily="18" charset="0"/>
              </a:rPr>
              <a:t>the study of volcanoes, lava, magma and related</a:t>
            </a:r>
            <a:r>
              <a:rPr lang="en-US" sz="2000" dirty="0">
                <a:effectLst/>
                <a:latin typeface="Calibri" panose="020F0502020204030204" pitchFamily="34" charset="0"/>
                <a:ea typeface="Calibri" panose="020F0502020204030204" pitchFamily="34" charset="0"/>
                <a:cs typeface="Times New Roman" panose="02020603050405020304" pitchFamily="18" charset="0"/>
              </a:rPr>
              <a:t> sciences</a:t>
            </a:r>
          </a:p>
          <a:p>
            <a:pPr marL="457200" marR="0">
              <a:lnSpc>
                <a:spcPct val="107000"/>
              </a:lnSpc>
              <a:spcBef>
                <a:spcPts val="0"/>
              </a:spcBef>
              <a:spcAft>
                <a:spcPts val="0"/>
              </a:spcAft>
              <a:tabLst>
                <a:tab pos="3600450" algn="l"/>
              </a:tabLst>
            </a:pPr>
            <a:r>
              <a:rPr lang="en-US" sz="2000" dirty="0">
                <a:solidFill>
                  <a:srgbClr val="1F1F1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ts val="1950"/>
              </a:lnSpc>
              <a:spcBef>
                <a:spcPts val="0"/>
              </a:spcBef>
              <a:spcAft>
                <a:spcPts val="750"/>
              </a:spcAft>
            </a:pPr>
            <a:r>
              <a:rPr lang="en-US" sz="2000" b="1" dirty="0">
                <a:solidFill>
                  <a:srgbClr val="001D35"/>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Cinder Cones</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001D35"/>
                </a:solidFill>
                <a:effectLst/>
                <a:latin typeface="Times New Roman" panose="02020603050405020304" pitchFamily="18" charset="0"/>
                <a:ea typeface="Calibri" panose="020F0502020204030204" pitchFamily="34" charset="0"/>
                <a:cs typeface="Times New Roman" panose="02020603050405020304" pitchFamily="18" charset="0"/>
              </a:rPr>
              <a:t>Small, cone-shaped mounds of ash and rocks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R="0" lvl="0">
              <a:lnSpc>
                <a:spcPts val="1950"/>
              </a:lnSpc>
              <a:spcBef>
                <a:spcPts val="0"/>
              </a:spcBef>
              <a:spcAft>
                <a:spcPts val="750"/>
              </a:spcAft>
            </a:pPr>
            <a:r>
              <a:rPr lang="en-US" sz="2000" b="1" dirty="0">
                <a:solidFill>
                  <a:srgbClr val="001D35"/>
                </a:solidFill>
                <a:effectLst/>
                <a:latin typeface="Calibri" panose="020F0502020204030204" pitchFamily="34" charset="0"/>
                <a:ea typeface="Calibri" panose="020F0502020204030204" pitchFamily="34" charset="0"/>
                <a:cs typeface="Times New Roman" panose="02020603050405020304" pitchFamily="18" charset="0"/>
              </a:rPr>
              <a:t>4. </a:t>
            </a: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Composite Volcano</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001D35"/>
                </a:solidFill>
                <a:effectLst/>
                <a:latin typeface="Times New Roman" panose="02020603050405020304" pitchFamily="18" charset="0"/>
                <a:ea typeface="Calibri" panose="020F0502020204030204" pitchFamily="34" charset="0"/>
                <a:cs typeface="Times New Roman" panose="02020603050405020304" pitchFamily="18" charset="0"/>
              </a:rPr>
              <a:t>(Stratovolcano) Tall, steep, and built from layers of lava and ash.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ts val="1950"/>
              </a:lnSpc>
              <a:spcBef>
                <a:spcPts val="0"/>
              </a:spcBef>
              <a:spcAft>
                <a:spcPts val="750"/>
              </a:spcAft>
            </a:pPr>
            <a:r>
              <a:rPr lang="en-US" sz="2000" b="1" dirty="0">
                <a:solidFill>
                  <a:srgbClr val="001D35"/>
                </a:solidFill>
                <a:effectLst/>
                <a:latin typeface="Calibri" panose="020F0502020204030204" pitchFamily="34" charset="0"/>
                <a:ea typeface="Calibri" panose="020F0502020204030204" pitchFamily="34" charset="0"/>
                <a:cs typeface="Times New Roman" panose="02020603050405020304" pitchFamily="18" charset="0"/>
              </a:rPr>
              <a:t>5. </a:t>
            </a: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Shield Volcano </a:t>
            </a:r>
            <a:r>
              <a:rPr lang="en-US" sz="2000" dirty="0">
                <a:solidFill>
                  <a:srgbClr val="001D35"/>
                </a:solidFill>
                <a:effectLst/>
                <a:latin typeface="Times New Roman" panose="02020603050405020304" pitchFamily="18" charset="0"/>
                <a:ea typeface="Calibri" panose="020F0502020204030204" pitchFamily="34" charset="0"/>
                <a:cs typeface="Times New Roman" panose="02020603050405020304" pitchFamily="18" charset="0"/>
              </a:rPr>
              <a:t>Large and gently sloped, formed by flowing lava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ts val="1950"/>
              </a:lnSpc>
              <a:spcBef>
                <a:spcPts val="0"/>
              </a:spcBef>
              <a:spcAft>
                <a:spcPts val="750"/>
              </a:spcAft>
            </a:pPr>
            <a:r>
              <a:rPr lang="en-US" sz="2000" b="1" dirty="0">
                <a:solidFill>
                  <a:srgbClr val="001D35"/>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Lava Domes  </a:t>
            </a:r>
            <a:r>
              <a:rPr lang="en-US" sz="2000" dirty="0">
                <a:solidFill>
                  <a:srgbClr val="001D35"/>
                </a:solidFill>
                <a:effectLst/>
                <a:latin typeface="Times New Roman" panose="02020603050405020304" pitchFamily="18" charset="0"/>
                <a:ea typeface="Calibri" panose="020F0502020204030204" pitchFamily="34" charset="0"/>
                <a:cs typeface="Times New Roman" panose="02020603050405020304" pitchFamily="18" charset="0"/>
              </a:rPr>
              <a:t>Sticky, thick lava that forms a dome shape. </a:t>
            </a:r>
          </a:p>
          <a:p>
            <a:pPr marR="0" lvl="0">
              <a:lnSpc>
                <a:spcPts val="1950"/>
              </a:lnSpc>
              <a:spcBef>
                <a:spcPts val="0"/>
              </a:spcBef>
              <a:spcAft>
                <a:spcPts val="75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R="0" lvl="0">
              <a:lnSpc>
                <a:spcPts val="1950"/>
              </a:lnSpc>
              <a:spcBef>
                <a:spcPts val="0"/>
              </a:spcBef>
              <a:spcAft>
                <a:spcPts val="750"/>
              </a:spcAft>
            </a:pPr>
            <a:r>
              <a:rPr lang="en-US" sz="2000" b="1" dirty="0">
                <a:solidFill>
                  <a:srgbClr val="001D35"/>
                </a:solidFill>
                <a:effectLst/>
                <a:latin typeface="Calibri" panose="020F0502020204030204" pitchFamily="34" charset="0"/>
                <a:ea typeface="Times New Roman" panose="02020603050405020304" pitchFamily="18" charset="0"/>
                <a:cs typeface="Times New Roman" panose="02020603050405020304" pitchFamily="18" charset="0"/>
              </a:rPr>
              <a:t>7. </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Active Volcanoes </a:t>
            </a:r>
            <a:r>
              <a:rPr lang="en-US" sz="20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A volcano that is currently erupting or has erupted in historical time. </a:t>
            </a:r>
            <a:r>
              <a:rPr lang="en-US" sz="2000" dirty="0" err="1">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Kīlauea</a:t>
            </a:r>
            <a:r>
              <a:rPr lang="en-US" sz="20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 in Hawaii, Mount Etna in Italy, and Mount Stromboli in Italy.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nSpc>
                <a:spcPts val="1950"/>
              </a:lnSpc>
              <a:spcBef>
                <a:spcPts val="0"/>
              </a:spcBef>
              <a:spcAft>
                <a:spcPts val="75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ts val="1950"/>
              </a:lnSpc>
              <a:spcBef>
                <a:spcPts val="0"/>
              </a:spcBef>
              <a:spcAft>
                <a:spcPts val="750"/>
              </a:spcAft>
            </a:pPr>
            <a:r>
              <a:rPr lang="en-US" sz="2000" b="1"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Dormant Volcanoes </a:t>
            </a:r>
            <a:r>
              <a:rPr lang="en-US" sz="20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A volcano that is not currently erupting but is expected to do so in the future.  These can be "restless" systems with signs of heat and magma activity.  Mount Rainier in the U.S. and Mount Kilimanjaro in Tanzania are considered dormant. </a:t>
            </a:r>
          </a:p>
          <a:p>
            <a:pPr marR="0" lvl="0">
              <a:lnSpc>
                <a:spcPts val="1950"/>
              </a:lnSpc>
              <a:spcBef>
                <a:spcPts val="0"/>
              </a:spcBef>
              <a:spcAft>
                <a:spcPts val="750"/>
              </a:spcAft>
            </a:pP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marR="0" lvl="0">
              <a:lnSpc>
                <a:spcPts val="1950"/>
              </a:lnSpc>
              <a:spcBef>
                <a:spcPts val="0"/>
              </a:spcBef>
              <a:spcAft>
                <a:spcPts val="750"/>
              </a:spcAft>
            </a:pPr>
            <a:r>
              <a:rPr lang="en-US" sz="2000" b="1" dirty="0">
                <a:solidFill>
                  <a:srgbClr val="001D35"/>
                </a:solidFill>
                <a:effectLst/>
                <a:latin typeface="Calibri" panose="020F0502020204030204" pitchFamily="34" charset="0"/>
                <a:ea typeface="Times New Roman" panose="02020603050405020304" pitchFamily="18" charset="0"/>
                <a:cs typeface="Times New Roman" panose="02020603050405020304" pitchFamily="18" charset="0"/>
              </a:rPr>
              <a:t>9. </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Extinct Volcanoes</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A volcano that is not expected to erupt again.  Their magma supply has been cut off due to factors like tectonic plate movement, and they show no signs of volcanic activity. Capulin Volcano in the U.S.</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18694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667BC-CF93-4D06-9AEE-E4965CDF4070}"/>
              </a:ext>
            </a:extLst>
          </p:cNvPr>
          <p:cNvPicPr>
            <a:picLocks noChangeAspect="1"/>
          </p:cNvPicPr>
          <p:nvPr/>
        </p:nvPicPr>
        <p:blipFill>
          <a:blip r:embed="rId2"/>
          <a:stretch>
            <a:fillRect/>
          </a:stretch>
        </p:blipFill>
        <p:spPr>
          <a:xfrm>
            <a:off x="-178133" y="238126"/>
            <a:ext cx="12370133" cy="6674054"/>
          </a:xfrm>
          <a:prstGeom prst="rect">
            <a:avLst/>
          </a:prstGeom>
        </p:spPr>
      </p:pic>
      <p:sp>
        <p:nvSpPr>
          <p:cNvPr id="6" name="TextBox 5">
            <a:extLst>
              <a:ext uri="{FF2B5EF4-FFF2-40B4-BE49-F238E27FC236}">
                <a16:creationId xmlns:a16="http://schemas.microsoft.com/office/drawing/2014/main" id="{1C48111E-CE2F-48AC-B340-D5AE91967573}"/>
              </a:ext>
            </a:extLst>
          </p:cNvPr>
          <p:cNvSpPr txBox="1"/>
          <p:nvPr/>
        </p:nvSpPr>
        <p:spPr>
          <a:xfrm>
            <a:off x="161925" y="514350"/>
            <a:ext cx="3276600" cy="2031325"/>
          </a:xfrm>
          <a:prstGeom prst="rect">
            <a:avLst/>
          </a:prstGeom>
          <a:noFill/>
        </p:spPr>
        <p:txBody>
          <a:bodyPr wrap="square" rtlCol="0">
            <a:spAutoFit/>
          </a:bodyPr>
          <a:lstStyle/>
          <a:p>
            <a:r>
              <a:rPr lang="en-US" b="0" i="0" dirty="0">
                <a:solidFill>
                  <a:srgbClr val="273239"/>
                </a:solidFill>
                <a:effectLst/>
                <a:latin typeface="Nunito" pitchFamily="2" charset="0"/>
              </a:rPr>
              <a:t>As </a:t>
            </a:r>
            <a:r>
              <a:rPr lang="en-US" sz="3600" b="0" i="0" dirty="0">
                <a:solidFill>
                  <a:srgbClr val="0070C0"/>
                </a:solidFill>
                <a:effectLst/>
                <a:latin typeface="Nunito" pitchFamily="2" charset="0"/>
              </a:rPr>
              <a:t>basalt</a:t>
            </a:r>
            <a:r>
              <a:rPr lang="en-US" b="0" i="0" dirty="0">
                <a:solidFill>
                  <a:srgbClr val="273239"/>
                </a:solidFill>
                <a:effectLst/>
                <a:latin typeface="Nunito" pitchFamily="2" charset="0"/>
              </a:rPr>
              <a:t> has a </a:t>
            </a:r>
            <a:r>
              <a:rPr lang="en-US" b="0" i="0" dirty="0">
                <a:solidFill>
                  <a:srgbClr val="C00000"/>
                </a:solidFill>
                <a:effectLst/>
                <a:latin typeface="Nunito" pitchFamily="2" charset="0"/>
              </a:rPr>
              <a:t>low viscosity</a:t>
            </a:r>
            <a:r>
              <a:rPr lang="en-US" b="0" i="0" dirty="0">
                <a:solidFill>
                  <a:srgbClr val="273239"/>
                </a:solidFill>
                <a:effectLst/>
                <a:latin typeface="Nunito" pitchFamily="2" charset="0"/>
              </a:rPr>
              <a:t> (more watery), it can flow on the surface easily. During the eruption of these types of volcanoes, lava flows outwards at large distances.</a:t>
            </a:r>
            <a:endParaRPr lang="en-US" dirty="0"/>
          </a:p>
        </p:txBody>
      </p:sp>
      <p:sp>
        <p:nvSpPr>
          <p:cNvPr id="7" name="TextBox 6">
            <a:extLst>
              <a:ext uri="{FF2B5EF4-FFF2-40B4-BE49-F238E27FC236}">
                <a16:creationId xmlns:a16="http://schemas.microsoft.com/office/drawing/2014/main" id="{AE191EA1-E98E-4709-84F9-BED12C1131BE}"/>
              </a:ext>
            </a:extLst>
          </p:cNvPr>
          <p:cNvSpPr txBox="1"/>
          <p:nvPr/>
        </p:nvSpPr>
        <p:spPr>
          <a:xfrm>
            <a:off x="8667750" y="1104900"/>
            <a:ext cx="2781300" cy="1200329"/>
          </a:xfrm>
          <a:prstGeom prst="rect">
            <a:avLst/>
          </a:prstGeom>
          <a:noFill/>
        </p:spPr>
        <p:txBody>
          <a:bodyPr wrap="square" rtlCol="0">
            <a:spAutoFit/>
          </a:bodyPr>
          <a:lstStyle/>
          <a:p>
            <a:r>
              <a:rPr lang="en-US" b="1" dirty="0">
                <a:solidFill>
                  <a:srgbClr val="273239"/>
                </a:solidFill>
                <a:latin typeface="Nunito" pitchFamily="2" charset="0"/>
              </a:rPr>
              <a:t>E</a:t>
            </a:r>
            <a:r>
              <a:rPr lang="en-US" b="1" i="0" dirty="0">
                <a:solidFill>
                  <a:srgbClr val="273239"/>
                </a:solidFill>
                <a:effectLst/>
                <a:latin typeface="Nunito" pitchFamily="2" charset="0"/>
              </a:rPr>
              <a:t>ruptions</a:t>
            </a:r>
            <a:r>
              <a:rPr lang="en-US" b="0" i="0" dirty="0">
                <a:solidFill>
                  <a:srgbClr val="273239"/>
                </a:solidFill>
                <a:effectLst/>
                <a:latin typeface="Nunito" pitchFamily="2" charset="0"/>
              </a:rPr>
              <a:t> are </a:t>
            </a:r>
            <a:r>
              <a:rPr lang="en-US" b="1" i="0" dirty="0">
                <a:solidFill>
                  <a:srgbClr val="273239"/>
                </a:solidFill>
                <a:effectLst/>
                <a:latin typeface="Nunito" pitchFamily="2" charset="0"/>
              </a:rPr>
              <a:t>shorter</a:t>
            </a:r>
            <a:r>
              <a:rPr lang="en-US" b="0" i="0" dirty="0">
                <a:solidFill>
                  <a:srgbClr val="273239"/>
                </a:solidFill>
                <a:effectLst/>
                <a:latin typeface="Nunito" pitchFamily="2" charset="0"/>
              </a:rPr>
              <a:t>, and the explosions are </a:t>
            </a:r>
            <a:r>
              <a:rPr lang="en-US" b="1" i="0" dirty="0">
                <a:solidFill>
                  <a:srgbClr val="C00000"/>
                </a:solidFill>
                <a:effectLst/>
                <a:latin typeface="Nunito" pitchFamily="2" charset="0"/>
              </a:rPr>
              <a:t>not as powerful </a:t>
            </a:r>
            <a:r>
              <a:rPr lang="en-US" b="0" i="0" dirty="0">
                <a:solidFill>
                  <a:srgbClr val="273239"/>
                </a:solidFill>
                <a:effectLst/>
                <a:latin typeface="Nunito" pitchFamily="2" charset="0"/>
              </a:rPr>
              <a:t>as stratovolcanoes.</a:t>
            </a:r>
            <a:endParaRPr lang="en-US" dirty="0"/>
          </a:p>
        </p:txBody>
      </p:sp>
    </p:spTree>
    <p:extLst>
      <p:ext uri="{BB962C8B-B14F-4D97-AF65-F5344CB8AC3E}">
        <p14:creationId xmlns:p14="http://schemas.microsoft.com/office/powerpoint/2010/main" val="206340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46F077-AE66-490E-B956-813BF1750B88}"/>
              </a:ext>
            </a:extLst>
          </p:cNvPr>
          <p:cNvSpPr txBox="1"/>
          <p:nvPr/>
        </p:nvSpPr>
        <p:spPr>
          <a:xfrm>
            <a:off x="447675" y="334060"/>
            <a:ext cx="11506200" cy="1077218"/>
          </a:xfrm>
          <a:prstGeom prst="rect">
            <a:avLst/>
          </a:prstGeom>
          <a:noFill/>
        </p:spPr>
        <p:txBody>
          <a:bodyPr wrap="square">
            <a:spAutoFit/>
          </a:bodyPr>
          <a:lstStyle/>
          <a:p>
            <a:pPr marL="0" marR="0">
              <a:spcBef>
                <a:spcPts val="0"/>
              </a:spcBef>
              <a:spcAft>
                <a:spcPts val="345"/>
              </a:spcAft>
            </a:pPr>
            <a:r>
              <a:rPr lang="en-US" sz="3200" dirty="0">
                <a:solidFill>
                  <a:srgbClr val="000000"/>
                </a:solidFill>
                <a:effectLst/>
                <a:latin typeface="Times New Roman" panose="02020603050405020304" pitchFamily="18" charset="0"/>
                <a:ea typeface="Calibri" panose="020F0502020204030204" pitchFamily="34" charset="0"/>
              </a:rPr>
              <a:t>Hawaiian Islands are shield volcanoes -flat and extend for miles. They ooze out lava. </a:t>
            </a:r>
          </a:p>
        </p:txBody>
      </p:sp>
      <p:sp>
        <p:nvSpPr>
          <p:cNvPr id="5" name="TextBox 4">
            <a:extLst>
              <a:ext uri="{FF2B5EF4-FFF2-40B4-BE49-F238E27FC236}">
                <a16:creationId xmlns:a16="http://schemas.microsoft.com/office/drawing/2014/main" id="{A74FDD87-0BC0-4605-8B05-8E5057194A97}"/>
              </a:ext>
            </a:extLst>
          </p:cNvPr>
          <p:cNvSpPr txBox="1"/>
          <p:nvPr/>
        </p:nvSpPr>
        <p:spPr>
          <a:xfrm>
            <a:off x="3914775" y="967859"/>
            <a:ext cx="6096000" cy="646331"/>
          </a:xfrm>
          <a:prstGeom prst="rect">
            <a:avLst/>
          </a:prstGeom>
          <a:noFill/>
        </p:spPr>
        <p:txBody>
          <a:bodyPr wrap="square">
            <a:spAutoFit/>
          </a:bodyPr>
          <a:lstStyle/>
          <a:p>
            <a:r>
              <a:rPr lang="en-US" dirty="0">
                <a:hlinkClick r:id="rId2"/>
              </a:rPr>
              <a:t>https://www.youtube.com/watch?v=F89Y4mkoY-Q</a:t>
            </a:r>
            <a:endParaRPr lang="en-US" dirty="0"/>
          </a:p>
          <a:p>
            <a:endParaRPr lang="en-US" dirty="0"/>
          </a:p>
        </p:txBody>
      </p:sp>
      <p:pic>
        <p:nvPicPr>
          <p:cNvPr id="7" name="Picture 6">
            <a:extLst>
              <a:ext uri="{FF2B5EF4-FFF2-40B4-BE49-F238E27FC236}">
                <a16:creationId xmlns:a16="http://schemas.microsoft.com/office/drawing/2014/main" id="{1B4894F5-3A51-450A-8ABC-FF9C49F635AD}"/>
              </a:ext>
            </a:extLst>
          </p:cNvPr>
          <p:cNvPicPr>
            <a:picLocks noChangeAspect="1"/>
          </p:cNvPicPr>
          <p:nvPr/>
        </p:nvPicPr>
        <p:blipFill>
          <a:blip r:embed="rId3"/>
          <a:stretch>
            <a:fillRect/>
          </a:stretch>
        </p:blipFill>
        <p:spPr>
          <a:xfrm>
            <a:off x="238125" y="1314148"/>
            <a:ext cx="11722681" cy="5543852"/>
          </a:xfrm>
          <a:prstGeom prst="rect">
            <a:avLst/>
          </a:prstGeom>
        </p:spPr>
      </p:pic>
    </p:spTree>
    <p:extLst>
      <p:ext uri="{BB962C8B-B14F-4D97-AF65-F5344CB8AC3E}">
        <p14:creationId xmlns:p14="http://schemas.microsoft.com/office/powerpoint/2010/main" val="679209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604D7-3B8C-4D89-A4FC-469C11737497}"/>
              </a:ext>
            </a:extLst>
          </p:cNvPr>
          <p:cNvSpPr txBox="1"/>
          <p:nvPr/>
        </p:nvSpPr>
        <p:spPr>
          <a:xfrm>
            <a:off x="247650" y="158234"/>
            <a:ext cx="3114675" cy="646331"/>
          </a:xfrm>
          <a:prstGeom prst="rect">
            <a:avLst/>
          </a:prstGeom>
          <a:noFill/>
        </p:spPr>
        <p:txBody>
          <a:bodyPr wrap="square">
            <a:spAutoFit/>
          </a:bodyPr>
          <a:lstStyle/>
          <a:p>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Cinder Cone </a:t>
            </a:r>
            <a:endParaRPr lang="en-US" sz="3600" dirty="0"/>
          </a:p>
        </p:txBody>
      </p:sp>
      <p:pic>
        <p:nvPicPr>
          <p:cNvPr id="4" name="Picture 3">
            <a:extLst>
              <a:ext uri="{FF2B5EF4-FFF2-40B4-BE49-F238E27FC236}">
                <a16:creationId xmlns:a16="http://schemas.microsoft.com/office/drawing/2014/main" id="{B8D52169-181B-4953-AFB3-2D9647D6C576}"/>
              </a:ext>
            </a:extLst>
          </p:cNvPr>
          <p:cNvPicPr>
            <a:picLocks noChangeAspect="1"/>
          </p:cNvPicPr>
          <p:nvPr/>
        </p:nvPicPr>
        <p:blipFill>
          <a:blip r:embed="rId2"/>
          <a:stretch>
            <a:fillRect/>
          </a:stretch>
        </p:blipFill>
        <p:spPr>
          <a:xfrm>
            <a:off x="723065" y="865332"/>
            <a:ext cx="10969571" cy="5834434"/>
          </a:xfrm>
          <a:prstGeom prst="rect">
            <a:avLst/>
          </a:prstGeom>
        </p:spPr>
      </p:pic>
    </p:spTree>
    <p:extLst>
      <p:ext uri="{BB962C8B-B14F-4D97-AF65-F5344CB8AC3E}">
        <p14:creationId xmlns:p14="http://schemas.microsoft.com/office/powerpoint/2010/main" val="416690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845E8-E842-4E5F-B0E7-4DF3A8CAD219}"/>
              </a:ext>
            </a:extLst>
          </p:cNvPr>
          <p:cNvSpPr txBox="1"/>
          <p:nvPr/>
        </p:nvSpPr>
        <p:spPr>
          <a:xfrm>
            <a:off x="209550" y="153085"/>
            <a:ext cx="11258550" cy="1077218"/>
          </a:xfrm>
          <a:prstGeom prst="rect">
            <a:avLst/>
          </a:prstGeom>
          <a:noFill/>
        </p:spPr>
        <p:txBody>
          <a:bodyPr wrap="square">
            <a:spAutoFit/>
          </a:bodyPr>
          <a:lstStyle/>
          <a:p>
            <a:pPr marL="0" marR="0">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Cinder cone volcanoes are very steep and produce only ash. </a:t>
            </a:r>
          </a:p>
          <a:p>
            <a:pPr marL="0" marR="0">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rPr>
              <a:t>They are found in Mexico. </a:t>
            </a:r>
          </a:p>
        </p:txBody>
      </p:sp>
      <p:sp>
        <p:nvSpPr>
          <p:cNvPr id="5" name="TextBox 4">
            <a:extLst>
              <a:ext uri="{FF2B5EF4-FFF2-40B4-BE49-F238E27FC236}">
                <a16:creationId xmlns:a16="http://schemas.microsoft.com/office/drawing/2014/main" id="{BF33EE89-6301-42F1-B1D9-D021DEB8CD0D}"/>
              </a:ext>
            </a:extLst>
          </p:cNvPr>
          <p:cNvSpPr txBox="1"/>
          <p:nvPr/>
        </p:nvSpPr>
        <p:spPr>
          <a:xfrm>
            <a:off x="123825" y="4999294"/>
            <a:ext cx="4833467" cy="1477328"/>
          </a:xfrm>
          <a:prstGeom prst="rect">
            <a:avLst/>
          </a:prstGeom>
          <a:noFill/>
        </p:spPr>
        <p:txBody>
          <a:bodyPr wrap="square">
            <a:spAutoFit/>
          </a:bodyPr>
          <a:lstStyle/>
          <a:p>
            <a:r>
              <a:rPr lang="en-US" dirty="0">
                <a:hlinkClick r:id="rId2"/>
              </a:rPr>
              <a:t>https://www.youtube.com/watch?v=HhYj-siaVvc</a:t>
            </a:r>
            <a:endParaRPr lang="en-US" dirty="0"/>
          </a:p>
          <a:p>
            <a:r>
              <a:rPr lang="en-US" b="1" i="0" dirty="0">
                <a:solidFill>
                  <a:srgbClr val="0F0F0F"/>
                </a:solidFill>
                <a:effectLst/>
                <a:latin typeface="Roboto" panose="02000000000000000000" pitchFamily="2" charset="0"/>
              </a:rPr>
              <a:t>The Wonderful World of Cinder Cone Volcanoes Mexico</a:t>
            </a:r>
          </a:p>
          <a:p>
            <a:endParaRPr lang="en-US" dirty="0"/>
          </a:p>
          <a:p>
            <a:endParaRPr lang="en-US" dirty="0"/>
          </a:p>
        </p:txBody>
      </p:sp>
      <p:sp>
        <p:nvSpPr>
          <p:cNvPr id="7" name="TextBox 6">
            <a:extLst>
              <a:ext uri="{FF2B5EF4-FFF2-40B4-BE49-F238E27FC236}">
                <a16:creationId xmlns:a16="http://schemas.microsoft.com/office/drawing/2014/main" id="{45E6D966-B2DC-430F-8CD3-E33C0140FCB0}"/>
              </a:ext>
            </a:extLst>
          </p:cNvPr>
          <p:cNvSpPr txBox="1"/>
          <p:nvPr/>
        </p:nvSpPr>
        <p:spPr>
          <a:xfrm>
            <a:off x="123825" y="6049209"/>
            <a:ext cx="5334000" cy="1138773"/>
          </a:xfrm>
          <a:prstGeom prst="rect">
            <a:avLst/>
          </a:prstGeom>
          <a:noFill/>
        </p:spPr>
        <p:txBody>
          <a:bodyPr wrap="square">
            <a:spAutoFit/>
          </a:bodyPr>
          <a:lstStyle/>
          <a:p>
            <a:r>
              <a:rPr lang="en-US" dirty="0">
                <a:hlinkClick r:id="rId3"/>
              </a:rPr>
              <a:t>https://www.youtube.com/watch?v=A_9d2MLClqw</a:t>
            </a:r>
            <a:endParaRPr lang="en-US" dirty="0"/>
          </a:p>
          <a:p>
            <a:r>
              <a:rPr lang="it-IT" sz="1400" b="1" i="0" dirty="0">
                <a:solidFill>
                  <a:srgbClr val="0F0F0F"/>
                </a:solidFill>
                <a:effectLst/>
                <a:latin typeface="Roboto" panose="02000000000000000000" pitchFamily="2" charset="0"/>
              </a:rPr>
              <a:t>Cinder Cone Volcano - Laasen Volcanic National Park, California</a:t>
            </a:r>
          </a:p>
          <a:p>
            <a:endParaRPr lang="en-US" dirty="0"/>
          </a:p>
          <a:p>
            <a:endParaRPr lang="en-US" dirty="0"/>
          </a:p>
        </p:txBody>
      </p:sp>
      <p:pic>
        <p:nvPicPr>
          <p:cNvPr id="9" name="Picture 8">
            <a:extLst>
              <a:ext uri="{FF2B5EF4-FFF2-40B4-BE49-F238E27FC236}">
                <a16:creationId xmlns:a16="http://schemas.microsoft.com/office/drawing/2014/main" id="{05132B72-45DC-45BD-9947-743FC00762F9}"/>
              </a:ext>
            </a:extLst>
          </p:cNvPr>
          <p:cNvPicPr>
            <a:picLocks noChangeAspect="1"/>
          </p:cNvPicPr>
          <p:nvPr/>
        </p:nvPicPr>
        <p:blipFill>
          <a:blip r:embed="rId4"/>
          <a:stretch>
            <a:fillRect/>
          </a:stretch>
        </p:blipFill>
        <p:spPr>
          <a:xfrm>
            <a:off x="4957292" y="1120042"/>
            <a:ext cx="6735115" cy="5039428"/>
          </a:xfrm>
          <a:prstGeom prst="rect">
            <a:avLst/>
          </a:prstGeom>
        </p:spPr>
      </p:pic>
      <p:sp>
        <p:nvSpPr>
          <p:cNvPr id="11" name="TextBox 10">
            <a:extLst>
              <a:ext uri="{FF2B5EF4-FFF2-40B4-BE49-F238E27FC236}">
                <a16:creationId xmlns:a16="http://schemas.microsoft.com/office/drawing/2014/main" id="{6BA5BE60-B55B-43EE-908B-551C76E1815D}"/>
              </a:ext>
            </a:extLst>
          </p:cNvPr>
          <p:cNvSpPr txBox="1"/>
          <p:nvPr/>
        </p:nvSpPr>
        <p:spPr>
          <a:xfrm>
            <a:off x="209550" y="1795140"/>
            <a:ext cx="4562475" cy="2585323"/>
          </a:xfrm>
          <a:prstGeom prst="rect">
            <a:avLst/>
          </a:prstGeom>
          <a:noFill/>
        </p:spPr>
        <p:txBody>
          <a:bodyPr wrap="square">
            <a:spAutoFit/>
          </a:bodyPr>
          <a:lstStyle/>
          <a:p>
            <a:pPr algn="l"/>
            <a:r>
              <a:rPr lang="en-US" b="1" i="0" dirty="0">
                <a:solidFill>
                  <a:srgbClr val="6600CC"/>
                </a:solidFill>
                <a:effectLst/>
                <a:latin typeface="Architects Daughter"/>
              </a:rPr>
              <a:t>NOTES</a:t>
            </a:r>
            <a:br>
              <a:rPr lang="en-US" b="1" i="0" dirty="0">
                <a:solidFill>
                  <a:srgbClr val="6600CC"/>
                </a:solidFill>
                <a:effectLst/>
                <a:latin typeface="Architects Daughter"/>
              </a:rPr>
            </a:br>
            <a:endParaRPr lang="en-US" b="1" i="0" dirty="0">
              <a:solidFill>
                <a:srgbClr val="6600CC"/>
              </a:solidFill>
              <a:effectLst/>
              <a:latin typeface="Architects Daughter"/>
            </a:endParaRPr>
          </a:p>
          <a:p>
            <a:pPr algn="l"/>
            <a:r>
              <a:rPr lang="en-US" b="0" i="0" dirty="0">
                <a:solidFill>
                  <a:srgbClr val="000000"/>
                </a:solidFill>
                <a:effectLst/>
                <a:latin typeface="Arial" panose="020B0604020202020204" pitchFamily="34" charset="0"/>
              </a:rPr>
              <a:t>   Most common</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Very explosive</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Cinders blow out, harden in air, pile    	around cone like a gravel pile</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Weathers &amp; erodes easily, so usually 	smaller volcano</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  No lava to "glue" cinders together </a:t>
            </a:r>
          </a:p>
        </p:txBody>
      </p:sp>
    </p:spTree>
    <p:extLst>
      <p:ext uri="{BB962C8B-B14F-4D97-AF65-F5344CB8AC3E}">
        <p14:creationId xmlns:p14="http://schemas.microsoft.com/office/powerpoint/2010/main" val="240244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F0A32-515A-4ADC-8DDE-86B9902D00F5}"/>
              </a:ext>
            </a:extLst>
          </p:cNvPr>
          <p:cNvPicPr>
            <a:picLocks noChangeAspect="1"/>
          </p:cNvPicPr>
          <p:nvPr/>
        </p:nvPicPr>
        <p:blipFill rotWithShape="1">
          <a:blip r:embed="rId2"/>
          <a:srcRect l="4301"/>
          <a:stretch/>
        </p:blipFill>
        <p:spPr>
          <a:xfrm>
            <a:off x="3409950" y="280548"/>
            <a:ext cx="5624922" cy="6296904"/>
          </a:xfrm>
          <a:prstGeom prst="rect">
            <a:avLst/>
          </a:prstGeom>
        </p:spPr>
      </p:pic>
    </p:spTree>
    <p:extLst>
      <p:ext uri="{BB962C8B-B14F-4D97-AF65-F5344CB8AC3E}">
        <p14:creationId xmlns:p14="http://schemas.microsoft.com/office/powerpoint/2010/main" val="15712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3FF7E6-1030-43A9-B336-7A587712D787}"/>
              </a:ext>
            </a:extLst>
          </p:cNvPr>
          <p:cNvSpPr txBox="1"/>
          <p:nvPr/>
        </p:nvSpPr>
        <p:spPr>
          <a:xfrm>
            <a:off x="247650" y="200025"/>
            <a:ext cx="11620500" cy="1938992"/>
          </a:xfrm>
          <a:prstGeom prst="rect">
            <a:avLst/>
          </a:prstGeom>
          <a:noFill/>
        </p:spPr>
        <p:txBody>
          <a:bodyPr wrap="square" rtlCol="0">
            <a:spAutoFit/>
          </a:bodyPr>
          <a:lstStyle/>
          <a:p>
            <a:r>
              <a:rPr lang="en-US" sz="3600" b="1" dirty="0"/>
              <a:t>Lava Domes</a:t>
            </a:r>
          </a:p>
          <a:p>
            <a:r>
              <a:rPr lang="en-US" sz="2800" b="0" i="0" dirty="0">
                <a:solidFill>
                  <a:srgbClr val="001D35"/>
                </a:solidFill>
                <a:effectLst/>
                <a:latin typeface="Google Sans"/>
              </a:rPr>
              <a:t>A lava dome is a round, steep-sided volcano formed by thick, sticky lava that oozes out and piles up around the vent instead of flowing far away. This "glue-like" lava, also called </a:t>
            </a:r>
            <a:r>
              <a:rPr lang="en-US" sz="2800" b="0" i="0" dirty="0">
                <a:solidFill>
                  <a:srgbClr val="001D35"/>
                </a:solidFill>
                <a:effectLst/>
                <a:latin typeface="Google Sans"/>
                <a:hlinkClick r:id="rId2"/>
              </a:rPr>
              <a:t>viscous lava</a:t>
            </a:r>
            <a:r>
              <a:rPr lang="en-US" sz="2800" b="0" i="0" dirty="0">
                <a:solidFill>
                  <a:srgbClr val="001D35"/>
                </a:solidFill>
                <a:effectLst/>
                <a:latin typeface="Google Sans"/>
              </a:rPr>
              <a:t>, builds up a rounded mound. </a:t>
            </a:r>
            <a:r>
              <a:rPr lang="en-US" sz="2800" dirty="0"/>
              <a:t> </a:t>
            </a:r>
          </a:p>
        </p:txBody>
      </p:sp>
      <p:sp>
        <p:nvSpPr>
          <p:cNvPr id="7" name="TextBox 6">
            <a:extLst>
              <a:ext uri="{FF2B5EF4-FFF2-40B4-BE49-F238E27FC236}">
                <a16:creationId xmlns:a16="http://schemas.microsoft.com/office/drawing/2014/main" id="{154EB9E6-38C8-48A1-8A91-E412D725934B}"/>
              </a:ext>
            </a:extLst>
          </p:cNvPr>
          <p:cNvSpPr txBox="1"/>
          <p:nvPr/>
        </p:nvSpPr>
        <p:spPr>
          <a:xfrm>
            <a:off x="228600" y="5943421"/>
            <a:ext cx="11963400" cy="646331"/>
          </a:xfrm>
          <a:prstGeom prst="rect">
            <a:avLst/>
          </a:prstGeom>
          <a:noFill/>
        </p:spPr>
        <p:txBody>
          <a:bodyPr wrap="square">
            <a:spAutoFit/>
          </a:bodyPr>
          <a:lstStyle/>
          <a:p>
            <a:r>
              <a:rPr lang="en-US" sz="3600" b="0" i="0" dirty="0">
                <a:solidFill>
                  <a:srgbClr val="040C28"/>
                </a:solidFill>
                <a:effectLst/>
                <a:latin typeface="Google Sans"/>
              </a:rPr>
              <a:t>Most domes are relatively </a:t>
            </a:r>
            <a:r>
              <a:rPr lang="en-US" sz="3600" b="0" i="0" dirty="0">
                <a:solidFill>
                  <a:srgbClr val="FF0000"/>
                </a:solidFill>
                <a:effectLst/>
                <a:latin typeface="Google Sans"/>
              </a:rPr>
              <a:t>small </a:t>
            </a:r>
            <a:r>
              <a:rPr lang="en-US" sz="3600" b="0" i="0" dirty="0">
                <a:solidFill>
                  <a:srgbClr val="040C28"/>
                </a:solidFill>
                <a:effectLst/>
                <a:latin typeface="Google Sans"/>
              </a:rPr>
              <a:t>volcanoes.</a:t>
            </a:r>
            <a:endParaRPr lang="en-US" sz="3600" dirty="0"/>
          </a:p>
        </p:txBody>
      </p:sp>
      <p:pic>
        <p:nvPicPr>
          <p:cNvPr id="9" name="Picture 8">
            <a:extLst>
              <a:ext uri="{FF2B5EF4-FFF2-40B4-BE49-F238E27FC236}">
                <a16:creationId xmlns:a16="http://schemas.microsoft.com/office/drawing/2014/main" id="{E865EB3E-4040-400F-84DF-F78E17996152}"/>
              </a:ext>
            </a:extLst>
          </p:cNvPr>
          <p:cNvPicPr>
            <a:picLocks noChangeAspect="1"/>
          </p:cNvPicPr>
          <p:nvPr/>
        </p:nvPicPr>
        <p:blipFill>
          <a:blip r:embed="rId3"/>
          <a:stretch>
            <a:fillRect/>
          </a:stretch>
        </p:blipFill>
        <p:spPr>
          <a:xfrm>
            <a:off x="2807203" y="2105019"/>
            <a:ext cx="6806193" cy="3866977"/>
          </a:xfrm>
          <a:prstGeom prst="rect">
            <a:avLst/>
          </a:prstGeom>
        </p:spPr>
      </p:pic>
    </p:spTree>
    <p:extLst>
      <p:ext uri="{BB962C8B-B14F-4D97-AF65-F5344CB8AC3E}">
        <p14:creationId xmlns:p14="http://schemas.microsoft.com/office/powerpoint/2010/main" val="1545256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5BFDD-F130-4EDA-B9DA-14E8E139A682}"/>
              </a:ext>
            </a:extLst>
          </p:cNvPr>
          <p:cNvPicPr>
            <a:picLocks noChangeAspect="1"/>
          </p:cNvPicPr>
          <p:nvPr/>
        </p:nvPicPr>
        <p:blipFill>
          <a:blip r:embed="rId2"/>
          <a:stretch>
            <a:fillRect/>
          </a:stretch>
        </p:blipFill>
        <p:spPr>
          <a:xfrm>
            <a:off x="-76200" y="0"/>
            <a:ext cx="12185083" cy="6858000"/>
          </a:xfrm>
          <a:prstGeom prst="rect">
            <a:avLst/>
          </a:prstGeom>
        </p:spPr>
      </p:pic>
    </p:spTree>
    <p:extLst>
      <p:ext uri="{BB962C8B-B14F-4D97-AF65-F5344CB8AC3E}">
        <p14:creationId xmlns:p14="http://schemas.microsoft.com/office/powerpoint/2010/main" val="2752172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75320-C723-4521-B942-CFBC878371CA}"/>
              </a:ext>
            </a:extLst>
          </p:cNvPr>
          <p:cNvPicPr>
            <a:picLocks noChangeAspect="1"/>
          </p:cNvPicPr>
          <p:nvPr/>
        </p:nvPicPr>
        <p:blipFill>
          <a:blip r:embed="rId2"/>
          <a:stretch>
            <a:fillRect/>
          </a:stretch>
        </p:blipFill>
        <p:spPr>
          <a:xfrm>
            <a:off x="2573055" y="0"/>
            <a:ext cx="7045890" cy="6858000"/>
          </a:xfrm>
          <a:prstGeom prst="rect">
            <a:avLst/>
          </a:prstGeom>
        </p:spPr>
      </p:pic>
    </p:spTree>
    <p:extLst>
      <p:ext uri="{BB962C8B-B14F-4D97-AF65-F5344CB8AC3E}">
        <p14:creationId xmlns:p14="http://schemas.microsoft.com/office/powerpoint/2010/main" val="384864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BC16F-1CFD-4708-82CE-9D61CFE72E43}"/>
              </a:ext>
            </a:extLst>
          </p:cNvPr>
          <p:cNvPicPr>
            <a:picLocks noChangeAspect="1"/>
          </p:cNvPicPr>
          <p:nvPr/>
        </p:nvPicPr>
        <p:blipFill>
          <a:blip r:embed="rId2"/>
          <a:stretch>
            <a:fillRect/>
          </a:stretch>
        </p:blipFill>
        <p:spPr>
          <a:xfrm>
            <a:off x="1451914" y="47153"/>
            <a:ext cx="9288171" cy="6763694"/>
          </a:xfrm>
          <a:prstGeom prst="rect">
            <a:avLst/>
          </a:prstGeom>
        </p:spPr>
      </p:pic>
      <p:sp>
        <p:nvSpPr>
          <p:cNvPr id="4" name="TextBox 3">
            <a:extLst>
              <a:ext uri="{FF2B5EF4-FFF2-40B4-BE49-F238E27FC236}">
                <a16:creationId xmlns:a16="http://schemas.microsoft.com/office/drawing/2014/main" id="{22ECD8C3-7776-4457-B7CB-C892D1F2A0C3}"/>
              </a:ext>
            </a:extLst>
          </p:cNvPr>
          <p:cNvSpPr txBox="1"/>
          <p:nvPr/>
        </p:nvSpPr>
        <p:spPr>
          <a:xfrm>
            <a:off x="2733675" y="6441515"/>
            <a:ext cx="1495425" cy="369332"/>
          </a:xfrm>
          <a:prstGeom prst="rect">
            <a:avLst/>
          </a:prstGeom>
          <a:noFill/>
        </p:spPr>
        <p:txBody>
          <a:bodyPr wrap="square" rtlCol="0">
            <a:spAutoFit/>
          </a:bodyPr>
          <a:lstStyle/>
          <a:p>
            <a:r>
              <a:rPr lang="en-US" dirty="0" err="1"/>
              <a:t>Composit</a:t>
            </a:r>
            <a:endParaRPr lang="en-US" dirty="0"/>
          </a:p>
        </p:txBody>
      </p:sp>
      <p:sp>
        <p:nvSpPr>
          <p:cNvPr id="5" name="Rectangle 4">
            <a:extLst>
              <a:ext uri="{FF2B5EF4-FFF2-40B4-BE49-F238E27FC236}">
                <a16:creationId xmlns:a16="http://schemas.microsoft.com/office/drawing/2014/main" id="{91E21407-5FB4-4943-B85D-B777D044C3D4}"/>
              </a:ext>
            </a:extLst>
          </p:cNvPr>
          <p:cNvSpPr/>
          <p:nvPr/>
        </p:nvSpPr>
        <p:spPr>
          <a:xfrm>
            <a:off x="1409699" y="47153"/>
            <a:ext cx="4686300" cy="2400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562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83168-ED00-425C-9456-ACE6B2E1BA80}"/>
              </a:ext>
            </a:extLst>
          </p:cNvPr>
          <p:cNvSpPr txBox="1"/>
          <p:nvPr/>
        </p:nvSpPr>
        <p:spPr>
          <a:xfrm>
            <a:off x="1066800" y="847725"/>
            <a:ext cx="10058400" cy="4703852"/>
          </a:xfrm>
          <a:prstGeom prst="rect">
            <a:avLst/>
          </a:prstGeom>
          <a:noFill/>
        </p:spPr>
        <p:txBody>
          <a:bodyPr wrap="square" rtlCol="0">
            <a:spAutoFit/>
          </a:bodyPr>
          <a:lstStyle/>
          <a:p>
            <a:pPr marR="0" lvl="0">
              <a:lnSpc>
                <a:spcPts val="1950"/>
              </a:lnSpc>
              <a:spcBef>
                <a:spcPts val="0"/>
              </a:spcBef>
              <a:spcAft>
                <a:spcPts val="750"/>
              </a:spcAft>
            </a:pPr>
            <a:r>
              <a:rPr lang="en-US" sz="3600" b="1"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Active Volcanoes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950"/>
              </a:lnSpc>
              <a:spcBef>
                <a:spcPts val="0"/>
              </a:spcBef>
              <a:spcAft>
                <a:spcPts val="750"/>
              </a:spcAft>
            </a:pPr>
            <a:r>
              <a:rPr lang="en-US" sz="1800" b="1"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A volcano that is currently erupting</a:t>
            </a:r>
            <a:r>
              <a:rPr lang="en-US" sz="18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 or has erupted in historical time. </a:t>
            </a:r>
            <a:r>
              <a:rPr lang="en-US" sz="1800" dirty="0" err="1">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Kīlauea</a:t>
            </a:r>
            <a:r>
              <a:rPr lang="en-US" sz="18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 in Hawaii, Mount Etna in Italy, and Mount Stromboli in Italy. </a:t>
            </a:r>
          </a:p>
          <a:p>
            <a:pPr marL="457200" marR="0">
              <a:lnSpc>
                <a:spcPts val="1950"/>
              </a:lnSpc>
              <a:spcBef>
                <a:spcPts val="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950"/>
              </a:lnSpc>
              <a:spcBef>
                <a:spcPts val="0"/>
              </a:spcBef>
              <a:spcAft>
                <a:spcPts val="75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ts val="1950"/>
              </a:lnSpc>
              <a:spcBef>
                <a:spcPts val="0"/>
              </a:spcBef>
              <a:spcAft>
                <a:spcPts val="750"/>
              </a:spcAft>
            </a:pPr>
            <a:r>
              <a:rPr lang="en-US" sz="3600" b="1"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Dormant Volcanoes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950"/>
              </a:lnSpc>
              <a:spcBef>
                <a:spcPts val="0"/>
              </a:spcBef>
              <a:spcAft>
                <a:spcPts val="750"/>
              </a:spcAft>
            </a:pPr>
            <a:r>
              <a:rPr lang="en-US" sz="1800" b="1"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A volcano that is not currently erupting</a:t>
            </a:r>
            <a:r>
              <a:rPr lang="en-US" sz="18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 but is expected to do so in the future.  These can be "restless" systems with signs of heat and magma activity.  Mount Rainier in the U.S. and Mount Kilimanjaro in Tanzania are considered dormant. </a:t>
            </a:r>
          </a:p>
          <a:p>
            <a:pPr marL="457200" marR="0">
              <a:lnSpc>
                <a:spcPts val="1950"/>
              </a:lnSpc>
              <a:spcBef>
                <a:spcPts val="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950"/>
              </a:lnSpc>
              <a:spcBef>
                <a:spcPts val="0"/>
              </a:spcBef>
              <a:spcAft>
                <a:spcPts val="75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ts val="1650"/>
              </a:lnSpc>
              <a:spcBef>
                <a:spcPts val="0"/>
              </a:spcBef>
              <a:spcAft>
                <a:spcPts val="345"/>
              </a:spcAft>
              <a:tabLst>
                <a:tab pos="3600450" algn="l"/>
              </a:tabLst>
            </a:pPr>
            <a:r>
              <a:rPr lang="en-US" sz="3600" b="1"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Extinct Volcanoes</a:t>
            </a:r>
            <a:r>
              <a:rPr lang="en-US" sz="36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001D35"/>
                </a:solidFill>
                <a:effectLst/>
                <a:latin typeface="Times New Roman" panose="02020603050405020304" pitchFamily="18" charset="0"/>
                <a:ea typeface="Times New Roman" panose="02020603050405020304" pitchFamily="18" charset="0"/>
                <a:cs typeface="Times New Roman" panose="02020603050405020304" pitchFamily="18" charset="0"/>
              </a:rPr>
              <a:t>A volcano that is not expected to erupt again.  Their magma supply has been cut off due to factors like tectonic plate movement, and they show no signs of volcanic activity. Capulin Volcano in the U.S.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08586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739C46-8045-445F-82D9-59E6408157EC}"/>
              </a:ext>
            </a:extLst>
          </p:cNvPr>
          <p:cNvSpPr txBox="1"/>
          <p:nvPr/>
        </p:nvSpPr>
        <p:spPr>
          <a:xfrm>
            <a:off x="190500" y="6016109"/>
            <a:ext cx="6096000" cy="923330"/>
          </a:xfrm>
          <a:prstGeom prst="rect">
            <a:avLst/>
          </a:prstGeom>
          <a:noFill/>
        </p:spPr>
        <p:txBody>
          <a:bodyPr wrap="square">
            <a:spAutoFit/>
          </a:bodyPr>
          <a:lstStyle/>
          <a:p>
            <a:r>
              <a:rPr lang="en-US" dirty="0"/>
              <a:t>Parts of a Volcano</a:t>
            </a:r>
          </a:p>
          <a:p>
            <a:r>
              <a:rPr lang="en-US" dirty="0">
                <a:hlinkClick r:id="rId2"/>
              </a:rPr>
              <a:t>https://www.youtube.com/watch?v=-L1DAmrufRI</a:t>
            </a:r>
            <a:endParaRPr lang="en-US" dirty="0"/>
          </a:p>
          <a:p>
            <a:endParaRPr lang="en-US" dirty="0"/>
          </a:p>
        </p:txBody>
      </p:sp>
      <p:pic>
        <p:nvPicPr>
          <p:cNvPr id="7" name="Picture 6">
            <a:extLst>
              <a:ext uri="{FF2B5EF4-FFF2-40B4-BE49-F238E27FC236}">
                <a16:creationId xmlns:a16="http://schemas.microsoft.com/office/drawing/2014/main" id="{FFC17723-65D2-40EC-8121-B42986D32C00}"/>
              </a:ext>
            </a:extLst>
          </p:cNvPr>
          <p:cNvPicPr>
            <a:picLocks noChangeAspect="1"/>
          </p:cNvPicPr>
          <p:nvPr/>
        </p:nvPicPr>
        <p:blipFill>
          <a:blip r:embed="rId3"/>
          <a:stretch>
            <a:fillRect/>
          </a:stretch>
        </p:blipFill>
        <p:spPr>
          <a:xfrm>
            <a:off x="923925" y="68988"/>
            <a:ext cx="10725149" cy="5947121"/>
          </a:xfrm>
          <a:prstGeom prst="rect">
            <a:avLst/>
          </a:prstGeom>
        </p:spPr>
      </p:pic>
    </p:spTree>
    <p:extLst>
      <p:ext uri="{BB962C8B-B14F-4D97-AF65-F5344CB8AC3E}">
        <p14:creationId xmlns:p14="http://schemas.microsoft.com/office/powerpoint/2010/main" val="72938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B74F9-C9F9-48A9-B86D-A38FEC34EDD6}"/>
              </a:ext>
            </a:extLst>
          </p:cNvPr>
          <p:cNvPicPr>
            <a:picLocks noChangeAspect="1"/>
          </p:cNvPicPr>
          <p:nvPr/>
        </p:nvPicPr>
        <p:blipFill>
          <a:blip r:embed="rId2"/>
          <a:stretch>
            <a:fillRect/>
          </a:stretch>
        </p:blipFill>
        <p:spPr>
          <a:xfrm>
            <a:off x="481497" y="840776"/>
            <a:ext cx="5210817" cy="5895976"/>
          </a:xfrm>
          <a:prstGeom prst="rect">
            <a:avLst/>
          </a:prstGeom>
        </p:spPr>
      </p:pic>
      <p:pic>
        <p:nvPicPr>
          <p:cNvPr id="5" name="Picture 4">
            <a:extLst>
              <a:ext uri="{FF2B5EF4-FFF2-40B4-BE49-F238E27FC236}">
                <a16:creationId xmlns:a16="http://schemas.microsoft.com/office/drawing/2014/main" id="{C2A51A87-38DE-4D89-8435-9165E964C2C3}"/>
              </a:ext>
            </a:extLst>
          </p:cNvPr>
          <p:cNvPicPr>
            <a:picLocks noChangeAspect="1"/>
          </p:cNvPicPr>
          <p:nvPr/>
        </p:nvPicPr>
        <p:blipFill>
          <a:blip r:embed="rId3"/>
          <a:stretch>
            <a:fillRect/>
          </a:stretch>
        </p:blipFill>
        <p:spPr>
          <a:xfrm>
            <a:off x="6096001" y="1021750"/>
            <a:ext cx="5576412" cy="5912450"/>
          </a:xfrm>
          <a:prstGeom prst="rect">
            <a:avLst/>
          </a:prstGeom>
        </p:spPr>
      </p:pic>
      <p:sp>
        <p:nvSpPr>
          <p:cNvPr id="7" name="TextBox 6">
            <a:extLst>
              <a:ext uri="{FF2B5EF4-FFF2-40B4-BE49-F238E27FC236}">
                <a16:creationId xmlns:a16="http://schemas.microsoft.com/office/drawing/2014/main" id="{EED6AE67-91CA-4009-AD12-25FE7219E7F9}"/>
              </a:ext>
            </a:extLst>
          </p:cNvPr>
          <p:cNvSpPr txBox="1"/>
          <p:nvPr/>
        </p:nvSpPr>
        <p:spPr>
          <a:xfrm>
            <a:off x="519587" y="267872"/>
            <a:ext cx="10834213" cy="676404"/>
          </a:xfrm>
          <a:prstGeom prst="rect">
            <a:avLst/>
          </a:prstGeom>
          <a:noFill/>
        </p:spPr>
        <p:txBody>
          <a:bodyPr wrap="square">
            <a:spAutoFit/>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Volcano Experiments: Cinder Cone, Shield, and Stratovolcano/ Composite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Experiments should happen in chronological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567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906A38-A136-4EF9-AFBD-180CB674B3F4}"/>
              </a:ext>
            </a:extLst>
          </p:cNvPr>
          <p:cNvPicPr>
            <a:picLocks noChangeAspect="1"/>
          </p:cNvPicPr>
          <p:nvPr/>
        </p:nvPicPr>
        <p:blipFill>
          <a:blip r:embed="rId2"/>
          <a:stretch>
            <a:fillRect/>
          </a:stretch>
        </p:blipFill>
        <p:spPr>
          <a:xfrm>
            <a:off x="1390650" y="154213"/>
            <a:ext cx="9791700" cy="6814737"/>
          </a:xfrm>
          <a:prstGeom prst="rect">
            <a:avLst/>
          </a:prstGeom>
        </p:spPr>
      </p:pic>
    </p:spTree>
    <p:extLst>
      <p:ext uri="{BB962C8B-B14F-4D97-AF65-F5344CB8AC3E}">
        <p14:creationId xmlns:p14="http://schemas.microsoft.com/office/powerpoint/2010/main" val="2318749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F8042-4012-48F3-AB77-9701CF6F632B}"/>
              </a:ext>
            </a:extLst>
          </p:cNvPr>
          <p:cNvPicPr>
            <a:picLocks noChangeAspect="1"/>
          </p:cNvPicPr>
          <p:nvPr/>
        </p:nvPicPr>
        <p:blipFill>
          <a:blip r:embed="rId2"/>
          <a:stretch>
            <a:fillRect/>
          </a:stretch>
        </p:blipFill>
        <p:spPr>
          <a:xfrm>
            <a:off x="1724025" y="54142"/>
            <a:ext cx="8858249" cy="6837947"/>
          </a:xfrm>
          <a:prstGeom prst="rect">
            <a:avLst/>
          </a:prstGeom>
        </p:spPr>
      </p:pic>
    </p:spTree>
    <p:extLst>
      <p:ext uri="{BB962C8B-B14F-4D97-AF65-F5344CB8AC3E}">
        <p14:creationId xmlns:p14="http://schemas.microsoft.com/office/powerpoint/2010/main" val="2585725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F36F3-2248-4810-80EB-5DCA0BDBD1E6}"/>
              </a:ext>
            </a:extLst>
          </p:cNvPr>
          <p:cNvPicPr>
            <a:picLocks noChangeAspect="1"/>
          </p:cNvPicPr>
          <p:nvPr/>
        </p:nvPicPr>
        <p:blipFill>
          <a:blip r:embed="rId2"/>
          <a:stretch>
            <a:fillRect/>
          </a:stretch>
        </p:blipFill>
        <p:spPr>
          <a:xfrm>
            <a:off x="1571625" y="221917"/>
            <a:ext cx="9286875" cy="6582957"/>
          </a:xfrm>
          <a:prstGeom prst="rect">
            <a:avLst/>
          </a:prstGeom>
        </p:spPr>
      </p:pic>
    </p:spTree>
    <p:extLst>
      <p:ext uri="{BB962C8B-B14F-4D97-AF65-F5344CB8AC3E}">
        <p14:creationId xmlns:p14="http://schemas.microsoft.com/office/powerpoint/2010/main" val="947821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B3C4A-4E80-47E4-92A3-D07F80BDA5FB}"/>
              </a:ext>
            </a:extLst>
          </p:cNvPr>
          <p:cNvPicPr>
            <a:picLocks noChangeAspect="1"/>
          </p:cNvPicPr>
          <p:nvPr/>
        </p:nvPicPr>
        <p:blipFill>
          <a:blip r:embed="rId2"/>
          <a:stretch>
            <a:fillRect/>
          </a:stretch>
        </p:blipFill>
        <p:spPr>
          <a:xfrm>
            <a:off x="2609850" y="504402"/>
            <a:ext cx="6173061" cy="6058746"/>
          </a:xfrm>
          <a:prstGeom prst="rect">
            <a:avLst/>
          </a:prstGeom>
        </p:spPr>
      </p:pic>
      <p:pic>
        <p:nvPicPr>
          <p:cNvPr id="5" name="Picture 4">
            <a:extLst>
              <a:ext uri="{FF2B5EF4-FFF2-40B4-BE49-F238E27FC236}">
                <a16:creationId xmlns:a16="http://schemas.microsoft.com/office/drawing/2014/main" id="{09370BED-07EF-445D-BA95-EE24678CF7CF}"/>
              </a:ext>
            </a:extLst>
          </p:cNvPr>
          <p:cNvPicPr>
            <a:picLocks noChangeAspect="1"/>
          </p:cNvPicPr>
          <p:nvPr/>
        </p:nvPicPr>
        <p:blipFill>
          <a:blip r:embed="rId3"/>
          <a:stretch>
            <a:fillRect/>
          </a:stretch>
        </p:blipFill>
        <p:spPr>
          <a:xfrm>
            <a:off x="6896825" y="2038350"/>
            <a:ext cx="899471" cy="1876848"/>
          </a:xfrm>
          <a:prstGeom prst="rect">
            <a:avLst/>
          </a:prstGeom>
        </p:spPr>
      </p:pic>
      <p:pic>
        <p:nvPicPr>
          <p:cNvPr id="7" name="Picture 6">
            <a:extLst>
              <a:ext uri="{FF2B5EF4-FFF2-40B4-BE49-F238E27FC236}">
                <a16:creationId xmlns:a16="http://schemas.microsoft.com/office/drawing/2014/main" id="{6527621C-419B-4094-AF1A-1D6CFD066BDB}"/>
              </a:ext>
            </a:extLst>
          </p:cNvPr>
          <p:cNvPicPr>
            <a:picLocks noChangeAspect="1"/>
          </p:cNvPicPr>
          <p:nvPr/>
        </p:nvPicPr>
        <p:blipFill>
          <a:blip r:embed="rId4"/>
          <a:stretch>
            <a:fillRect/>
          </a:stretch>
        </p:blipFill>
        <p:spPr>
          <a:xfrm>
            <a:off x="2438400" y="432356"/>
            <a:ext cx="1019304" cy="1387094"/>
          </a:xfrm>
          <a:prstGeom prst="rect">
            <a:avLst/>
          </a:prstGeom>
        </p:spPr>
      </p:pic>
      <p:pic>
        <p:nvPicPr>
          <p:cNvPr id="9" name="Picture 8">
            <a:extLst>
              <a:ext uri="{FF2B5EF4-FFF2-40B4-BE49-F238E27FC236}">
                <a16:creationId xmlns:a16="http://schemas.microsoft.com/office/drawing/2014/main" id="{8B5F7595-813C-4C76-B1C7-94FF915E6C59}"/>
              </a:ext>
            </a:extLst>
          </p:cNvPr>
          <p:cNvPicPr>
            <a:picLocks noChangeAspect="1"/>
          </p:cNvPicPr>
          <p:nvPr/>
        </p:nvPicPr>
        <p:blipFill>
          <a:blip r:embed="rId5"/>
          <a:stretch>
            <a:fillRect/>
          </a:stretch>
        </p:blipFill>
        <p:spPr>
          <a:xfrm>
            <a:off x="1940783" y="3921166"/>
            <a:ext cx="1338134" cy="2409825"/>
          </a:xfrm>
          <a:prstGeom prst="rect">
            <a:avLst/>
          </a:prstGeom>
        </p:spPr>
      </p:pic>
      <p:sp>
        <p:nvSpPr>
          <p:cNvPr id="10" name="TextBox 9">
            <a:extLst>
              <a:ext uri="{FF2B5EF4-FFF2-40B4-BE49-F238E27FC236}">
                <a16:creationId xmlns:a16="http://schemas.microsoft.com/office/drawing/2014/main" id="{4A063CB7-55DD-45F4-B113-9899FF37BD8C}"/>
              </a:ext>
            </a:extLst>
          </p:cNvPr>
          <p:cNvSpPr txBox="1"/>
          <p:nvPr/>
        </p:nvSpPr>
        <p:spPr>
          <a:xfrm>
            <a:off x="1007333" y="941237"/>
            <a:ext cx="1866900" cy="369332"/>
          </a:xfrm>
          <a:prstGeom prst="rect">
            <a:avLst/>
          </a:prstGeom>
          <a:noFill/>
        </p:spPr>
        <p:txBody>
          <a:bodyPr wrap="square" rtlCol="0">
            <a:spAutoFit/>
          </a:bodyPr>
          <a:lstStyle/>
          <a:p>
            <a:r>
              <a:rPr lang="en-US" dirty="0"/>
              <a:t>Shorter bottle </a:t>
            </a:r>
          </a:p>
        </p:txBody>
      </p:sp>
      <p:sp>
        <p:nvSpPr>
          <p:cNvPr id="11" name="TextBox 10">
            <a:extLst>
              <a:ext uri="{FF2B5EF4-FFF2-40B4-BE49-F238E27FC236}">
                <a16:creationId xmlns:a16="http://schemas.microsoft.com/office/drawing/2014/main" id="{D58B87F5-3BEB-431F-B387-385251F8D66B}"/>
              </a:ext>
            </a:extLst>
          </p:cNvPr>
          <p:cNvSpPr txBox="1"/>
          <p:nvPr/>
        </p:nvSpPr>
        <p:spPr>
          <a:xfrm>
            <a:off x="1452562" y="4830953"/>
            <a:ext cx="847725" cy="646331"/>
          </a:xfrm>
          <a:prstGeom prst="rect">
            <a:avLst/>
          </a:prstGeom>
          <a:noFill/>
        </p:spPr>
        <p:txBody>
          <a:bodyPr wrap="square" rtlCol="0">
            <a:spAutoFit/>
          </a:bodyPr>
          <a:lstStyle/>
          <a:p>
            <a:r>
              <a:rPr lang="en-US" dirty="0"/>
              <a:t>Taller</a:t>
            </a:r>
          </a:p>
          <a:p>
            <a:r>
              <a:rPr lang="en-US" dirty="0"/>
              <a:t>Bottle </a:t>
            </a:r>
          </a:p>
        </p:txBody>
      </p:sp>
      <p:sp>
        <p:nvSpPr>
          <p:cNvPr id="13" name="TextBox 12">
            <a:extLst>
              <a:ext uri="{FF2B5EF4-FFF2-40B4-BE49-F238E27FC236}">
                <a16:creationId xmlns:a16="http://schemas.microsoft.com/office/drawing/2014/main" id="{93927CE0-A2F2-4228-B3FC-6F6155DE708F}"/>
              </a:ext>
            </a:extLst>
          </p:cNvPr>
          <p:cNvSpPr txBox="1"/>
          <p:nvPr/>
        </p:nvSpPr>
        <p:spPr>
          <a:xfrm>
            <a:off x="4805362" y="5990234"/>
            <a:ext cx="2581275" cy="369332"/>
          </a:xfrm>
          <a:prstGeom prst="rect">
            <a:avLst/>
          </a:prstGeom>
          <a:noFill/>
        </p:spPr>
        <p:txBody>
          <a:bodyPr wrap="square" rtlCol="0">
            <a:spAutoFit/>
          </a:bodyPr>
          <a:lstStyle/>
          <a:p>
            <a:r>
              <a:rPr lang="en-US" dirty="0"/>
              <a:t>Stratovolcano </a:t>
            </a:r>
          </a:p>
        </p:txBody>
      </p:sp>
    </p:spTree>
    <p:extLst>
      <p:ext uri="{BB962C8B-B14F-4D97-AF65-F5344CB8AC3E}">
        <p14:creationId xmlns:p14="http://schemas.microsoft.com/office/powerpoint/2010/main" val="89715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F45EFB-D942-4266-84C8-9B027471DBE4}"/>
              </a:ext>
            </a:extLst>
          </p:cNvPr>
          <p:cNvSpPr txBox="1"/>
          <p:nvPr/>
        </p:nvSpPr>
        <p:spPr>
          <a:xfrm>
            <a:off x="252411" y="113209"/>
            <a:ext cx="11687175" cy="769441"/>
          </a:xfrm>
          <a:prstGeom prst="rect">
            <a:avLst/>
          </a:prstGeom>
          <a:noFill/>
        </p:spPr>
        <p:txBody>
          <a:bodyPr wrap="square">
            <a:spAutoFit/>
          </a:bodyPr>
          <a:lstStyle/>
          <a:p>
            <a:r>
              <a:rPr lang="en-US" sz="4400" b="1" dirty="0">
                <a:solidFill>
                  <a:srgbClr val="000000"/>
                </a:solidFill>
                <a:effectLst/>
                <a:latin typeface="Times New Roman" panose="02020603050405020304" pitchFamily="18" charset="0"/>
                <a:ea typeface="Calibri" panose="020F0502020204030204" pitchFamily="34" charset="0"/>
              </a:rPr>
              <a:t>Is there a difference between Lava and Magma?</a:t>
            </a:r>
            <a:endParaRPr lang="en-US" sz="4400" dirty="0"/>
          </a:p>
        </p:txBody>
      </p:sp>
      <p:pic>
        <p:nvPicPr>
          <p:cNvPr id="7" name="Picture 6">
            <a:extLst>
              <a:ext uri="{FF2B5EF4-FFF2-40B4-BE49-F238E27FC236}">
                <a16:creationId xmlns:a16="http://schemas.microsoft.com/office/drawing/2014/main" id="{AF6D1FA8-AAF5-4C37-A6BF-D2879179C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475" y="978991"/>
            <a:ext cx="8648700" cy="5765800"/>
          </a:xfrm>
          <a:prstGeom prst="rect">
            <a:avLst/>
          </a:prstGeom>
        </p:spPr>
      </p:pic>
    </p:spTree>
    <p:extLst>
      <p:ext uri="{BB962C8B-B14F-4D97-AF65-F5344CB8AC3E}">
        <p14:creationId xmlns:p14="http://schemas.microsoft.com/office/powerpoint/2010/main" val="259467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3433D-EE36-4E8D-9584-7BAC9ABFE8AC}"/>
              </a:ext>
            </a:extLst>
          </p:cNvPr>
          <p:cNvSpPr txBox="1"/>
          <p:nvPr/>
        </p:nvSpPr>
        <p:spPr>
          <a:xfrm>
            <a:off x="238125" y="274707"/>
            <a:ext cx="6267450" cy="707886"/>
          </a:xfrm>
          <a:prstGeom prst="rect">
            <a:avLst/>
          </a:prstGeom>
          <a:noFill/>
        </p:spPr>
        <p:txBody>
          <a:bodyPr wrap="square" rtlCol="0">
            <a:spAutoFit/>
          </a:bodyPr>
          <a:lstStyle/>
          <a:p>
            <a:r>
              <a:rPr lang="en-US" sz="4000" b="1" dirty="0"/>
              <a:t>YES, based on location. </a:t>
            </a:r>
          </a:p>
        </p:txBody>
      </p:sp>
      <p:sp>
        <p:nvSpPr>
          <p:cNvPr id="3" name="TextBox 2">
            <a:extLst>
              <a:ext uri="{FF2B5EF4-FFF2-40B4-BE49-F238E27FC236}">
                <a16:creationId xmlns:a16="http://schemas.microsoft.com/office/drawing/2014/main" id="{BDE20035-4EC0-45F8-A27D-1869757E7560}"/>
              </a:ext>
            </a:extLst>
          </p:cNvPr>
          <p:cNvSpPr txBox="1"/>
          <p:nvPr/>
        </p:nvSpPr>
        <p:spPr>
          <a:xfrm>
            <a:off x="345281" y="2043159"/>
            <a:ext cx="3274220" cy="4524315"/>
          </a:xfrm>
          <a:prstGeom prst="rect">
            <a:avLst/>
          </a:prstGeom>
          <a:noFill/>
        </p:spPr>
        <p:txBody>
          <a:bodyPr wrap="square" rtlCol="0">
            <a:spAutoFit/>
          </a:bodyPr>
          <a:lstStyle/>
          <a:p>
            <a:r>
              <a:rPr lang="en-US" sz="4800" b="1" dirty="0"/>
              <a:t>Magma</a:t>
            </a:r>
          </a:p>
          <a:p>
            <a:r>
              <a:rPr lang="en-US" sz="4800" b="0" i="0" dirty="0">
                <a:solidFill>
                  <a:srgbClr val="001D35"/>
                </a:solidFill>
                <a:effectLst/>
                <a:latin typeface="Google Sans"/>
              </a:rPr>
              <a:t>molten rock found </a:t>
            </a:r>
            <a:r>
              <a:rPr lang="en-US" sz="4800" b="0" i="0" dirty="0">
                <a:solidFill>
                  <a:srgbClr val="FF0000"/>
                </a:solidFill>
                <a:effectLst/>
                <a:latin typeface="Google Sans"/>
              </a:rPr>
              <a:t>beneath</a:t>
            </a:r>
            <a:r>
              <a:rPr lang="en-US" sz="4800" b="0" i="0" dirty="0">
                <a:solidFill>
                  <a:srgbClr val="001D35"/>
                </a:solidFill>
                <a:effectLst/>
                <a:latin typeface="Google Sans"/>
              </a:rPr>
              <a:t> the Earth's surface.</a:t>
            </a:r>
            <a:r>
              <a:rPr lang="en-US" sz="4800" b="1" dirty="0"/>
              <a:t> </a:t>
            </a:r>
          </a:p>
        </p:txBody>
      </p:sp>
      <p:sp>
        <p:nvSpPr>
          <p:cNvPr id="4" name="TextBox 3">
            <a:extLst>
              <a:ext uri="{FF2B5EF4-FFF2-40B4-BE49-F238E27FC236}">
                <a16:creationId xmlns:a16="http://schemas.microsoft.com/office/drawing/2014/main" id="{4A47CF52-F7DB-4280-8F24-423A34D1605E}"/>
              </a:ext>
            </a:extLst>
          </p:cNvPr>
          <p:cNvSpPr txBox="1"/>
          <p:nvPr/>
        </p:nvSpPr>
        <p:spPr>
          <a:xfrm>
            <a:off x="8286750" y="641776"/>
            <a:ext cx="3695700" cy="3785652"/>
          </a:xfrm>
          <a:prstGeom prst="rect">
            <a:avLst/>
          </a:prstGeom>
          <a:noFill/>
        </p:spPr>
        <p:txBody>
          <a:bodyPr wrap="square" rtlCol="0">
            <a:spAutoFit/>
          </a:bodyPr>
          <a:lstStyle/>
          <a:p>
            <a:r>
              <a:rPr lang="en-US" sz="4800" b="1" dirty="0"/>
              <a:t>Lava</a:t>
            </a:r>
            <a:r>
              <a:rPr lang="en-US" sz="4800" dirty="0"/>
              <a:t>  is magma that has erupted onto the </a:t>
            </a:r>
            <a:r>
              <a:rPr lang="en-US" sz="4800" dirty="0">
                <a:solidFill>
                  <a:srgbClr val="FF0000"/>
                </a:solidFill>
              </a:rPr>
              <a:t>surface</a:t>
            </a:r>
            <a:r>
              <a:rPr lang="en-US" sz="4800" b="0" i="0" dirty="0">
                <a:solidFill>
                  <a:srgbClr val="FF0000"/>
                </a:solidFill>
                <a:effectLst/>
                <a:latin typeface="Google Sans"/>
              </a:rPr>
              <a:t>.</a:t>
            </a:r>
            <a:endParaRPr lang="en-US" sz="4800" b="1" dirty="0">
              <a:solidFill>
                <a:srgbClr val="FF0000"/>
              </a:solidFill>
            </a:endParaRPr>
          </a:p>
        </p:txBody>
      </p:sp>
      <p:pic>
        <p:nvPicPr>
          <p:cNvPr id="6" name="Picture 5">
            <a:extLst>
              <a:ext uri="{FF2B5EF4-FFF2-40B4-BE49-F238E27FC236}">
                <a16:creationId xmlns:a16="http://schemas.microsoft.com/office/drawing/2014/main" id="{F4EA53A7-1B5D-462D-AF33-8BACB89B9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976" y="1512778"/>
            <a:ext cx="4371975" cy="2914650"/>
          </a:xfrm>
          <a:prstGeom prst="rect">
            <a:avLst/>
          </a:prstGeom>
        </p:spPr>
      </p:pic>
      <p:pic>
        <p:nvPicPr>
          <p:cNvPr id="8" name="Picture 7">
            <a:extLst>
              <a:ext uri="{FF2B5EF4-FFF2-40B4-BE49-F238E27FC236}">
                <a16:creationId xmlns:a16="http://schemas.microsoft.com/office/drawing/2014/main" id="{9D53D0B6-5938-42C8-8688-45160D03338D}"/>
              </a:ext>
            </a:extLst>
          </p:cNvPr>
          <p:cNvPicPr>
            <a:picLocks noChangeAspect="1"/>
          </p:cNvPicPr>
          <p:nvPr/>
        </p:nvPicPr>
        <p:blipFill>
          <a:blip r:embed="rId3"/>
          <a:stretch>
            <a:fillRect/>
          </a:stretch>
        </p:blipFill>
        <p:spPr>
          <a:xfrm>
            <a:off x="-84379" y="0"/>
            <a:ext cx="12182595" cy="6972300"/>
          </a:xfrm>
          <a:prstGeom prst="rect">
            <a:avLst/>
          </a:prstGeom>
        </p:spPr>
      </p:pic>
    </p:spTree>
    <p:extLst>
      <p:ext uri="{BB962C8B-B14F-4D97-AF65-F5344CB8AC3E}">
        <p14:creationId xmlns:p14="http://schemas.microsoft.com/office/powerpoint/2010/main" val="2833798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 on mountain">
            <a:extLst>
              <a:ext uri="{FF2B5EF4-FFF2-40B4-BE49-F238E27FC236}">
                <a16:creationId xmlns:a16="http://schemas.microsoft.com/office/drawing/2014/main" id="{7C8E53C7-B06B-4C17-95B9-4F87D9E3A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68" y="-66675"/>
            <a:ext cx="12795568" cy="8782051"/>
          </a:xfrm>
          <a:prstGeom prst="rect">
            <a:avLst/>
          </a:prstGeom>
        </p:spPr>
      </p:pic>
      <p:sp>
        <p:nvSpPr>
          <p:cNvPr id="2" name="TextBox 1">
            <a:extLst>
              <a:ext uri="{FF2B5EF4-FFF2-40B4-BE49-F238E27FC236}">
                <a16:creationId xmlns:a16="http://schemas.microsoft.com/office/drawing/2014/main" id="{349EF46C-6468-4825-88D0-67E91265C4ED}"/>
              </a:ext>
            </a:extLst>
          </p:cNvPr>
          <p:cNvSpPr txBox="1"/>
          <p:nvPr/>
        </p:nvSpPr>
        <p:spPr>
          <a:xfrm>
            <a:off x="1747837" y="-66675"/>
            <a:ext cx="8696326" cy="6647974"/>
          </a:xfrm>
          <a:prstGeom prst="rect">
            <a:avLst/>
          </a:prstGeom>
          <a:noFill/>
        </p:spPr>
        <p:txBody>
          <a:bodyPr wrap="square" rtlCol="0">
            <a:spAutoFit/>
          </a:bodyPr>
          <a:lstStyle/>
          <a:p>
            <a:pPr algn="ctr"/>
            <a:r>
              <a:rPr lang="en-US" sz="4800" b="1" i="0" dirty="0">
                <a:solidFill>
                  <a:schemeClr val="bg2"/>
                </a:solidFill>
                <a:effectLst/>
                <a:latin typeface="Inter"/>
              </a:rPr>
              <a:t>Types of Volcanoes</a:t>
            </a:r>
          </a:p>
          <a:p>
            <a:pPr algn="ctr"/>
            <a:r>
              <a:rPr lang="en-US" sz="3600" b="0" i="0" dirty="0">
                <a:solidFill>
                  <a:schemeClr val="bg2"/>
                </a:solidFill>
                <a:effectLst/>
                <a:latin typeface="Inter"/>
              </a:rPr>
              <a:t>There are 4 main types of volcanoes:</a:t>
            </a:r>
          </a:p>
          <a:p>
            <a:pPr algn="ctr">
              <a:buFont typeface="Arial" panose="020B0604020202020204" pitchFamily="34" charset="0"/>
              <a:buChar char="•"/>
            </a:pPr>
            <a:r>
              <a:rPr lang="en-US" sz="3600" b="0" i="0" dirty="0">
                <a:solidFill>
                  <a:schemeClr val="bg2"/>
                </a:solidFill>
                <a:effectLst/>
                <a:latin typeface="Inter"/>
              </a:rPr>
              <a:t>Stratovolcanoes</a:t>
            </a:r>
          </a:p>
          <a:p>
            <a:pPr algn="ctr">
              <a:buFont typeface="Arial" panose="020B0604020202020204" pitchFamily="34" charset="0"/>
              <a:buChar char="•"/>
            </a:pPr>
            <a:r>
              <a:rPr lang="en-US" sz="3600" b="0" i="0" dirty="0">
                <a:solidFill>
                  <a:schemeClr val="bg2"/>
                </a:solidFill>
                <a:effectLst/>
                <a:latin typeface="Inter"/>
              </a:rPr>
              <a:t>Shield volcanoes</a:t>
            </a:r>
          </a:p>
          <a:p>
            <a:pPr algn="ctr">
              <a:buFont typeface="Arial" panose="020B0604020202020204" pitchFamily="34" charset="0"/>
              <a:buChar char="•"/>
            </a:pPr>
            <a:r>
              <a:rPr lang="en-US" sz="3600" b="0" i="0" dirty="0">
                <a:solidFill>
                  <a:schemeClr val="bg2"/>
                </a:solidFill>
                <a:effectLst/>
                <a:latin typeface="Inter"/>
              </a:rPr>
              <a:t>Cinder cones</a:t>
            </a:r>
          </a:p>
          <a:p>
            <a:pPr algn="ctr">
              <a:buFont typeface="Arial" panose="020B0604020202020204" pitchFamily="34" charset="0"/>
              <a:buChar char="•"/>
            </a:pPr>
            <a:r>
              <a:rPr lang="en-US" sz="3600" dirty="0">
                <a:solidFill>
                  <a:schemeClr val="bg2"/>
                </a:solidFill>
                <a:latin typeface="Inter"/>
              </a:rPr>
              <a:t>Lava Domes </a:t>
            </a:r>
            <a:endParaRPr lang="en-US" sz="3600" b="0" i="0" dirty="0">
              <a:solidFill>
                <a:schemeClr val="bg2"/>
              </a:solidFill>
              <a:effectLst/>
              <a:latin typeface="Inter"/>
            </a:endParaRPr>
          </a:p>
          <a:p>
            <a:pPr algn="ctr">
              <a:buFont typeface="Arial" panose="020B0604020202020204" pitchFamily="34" charset="0"/>
              <a:buChar char="•"/>
            </a:pPr>
            <a:endParaRPr lang="en-US" sz="3600" b="0" i="0" dirty="0">
              <a:solidFill>
                <a:schemeClr val="bg2"/>
              </a:solidFill>
              <a:effectLst/>
              <a:latin typeface="Inter"/>
            </a:endParaRPr>
          </a:p>
          <a:p>
            <a:pPr algn="ctr">
              <a:buFont typeface="Arial" panose="020B0604020202020204" pitchFamily="34" charset="0"/>
              <a:buChar char="•"/>
            </a:pPr>
            <a:endParaRPr lang="en-US" sz="3600" dirty="0">
              <a:solidFill>
                <a:schemeClr val="bg2"/>
              </a:solidFill>
              <a:latin typeface="Inter"/>
            </a:endParaRPr>
          </a:p>
          <a:p>
            <a:pPr algn="ctr"/>
            <a:r>
              <a:rPr lang="en-US" sz="3600" b="0" i="0" dirty="0">
                <a:solidFill>
                  <a:schemeClr val="bg2"/>
                </a:solidFill>
                <a:effectLst/>
                <a:latin typeface="Inter"/>
              </a:rPr>
              <a:t>There are many ways to classify volcanoes </a:t>
            </a:r>
          </a:p>
          <a:p>
            <a:pPr algn="ctr"/>
            <a:r>
              <a:rPr lang="en-US" sz="3600" b="0" i="0" dirty="0">
                <a:solidFill>
                  <a:schemeClr val="bg2"/>
                </a:solidFill>
                <a:effectLst/>
                <a:latin typeface="Inter"/>
              </a:rPr>
              <a:t>based on shape and types of eruptions.  </a:t>
            </a:r>
          </a:p>
          <a:p>
            <a:pPr algn="ctr"/>
            <a:r>
              <a:rPr lang="en-US" sz="3600" b="0" i="0" dirty="0">
                <a:solidFill>
                  <a:schemeClr val="bg2"/>
                </a:solidFill>
                <a:effectLst/>
                <a:latin typeface="Inter"/>
              </a:rPr>
              <a:t>We will focus on these four. </a:t>
            </a:r>
          </a:p>
          <a:p>
            <a:endParaRPr lang="en-US" dirty="0"/>
          </a:p>
        </p:txBody>
      </p:sp>
    </p:spTree>
    <p:extLst>
      <p:ext uri="{BB962C8B-B14F-4D97-AF65-F5344CB8AC3E}">
        <p14:creationId xmlns:p14="http://schemas.microsoft.com/office/powerpoint/2010/main" val="312279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FCD4D-D7D7-4D9E-972A-6840FC65B29A}"/>
              </a:ext>
            </a:extLst>
          </p:cNvPr>
          <p:cNvPicPr>
            <a:picLocks noChangeAspect="1"/>
          </p:cNvPicPr>
          <p:nvPr/>
        </p:nvPicPr>
        <p:blipFill rotWithShape="1">
          <a:blip r:embed="rId2"/>
          <a:srcRect b="17984"/>
          <a:stretch/>
        </p:blipFill>
        <p:spPr>
          <a:xfrm>
            <a:off x="-323850" y="-47456"/>
            <a:ext cx="12666817" cy="5733882"/>
          </a:xfrm>
          <a:prstGeom prst="rect">
            <a:avLst/>
          </a:prstGeom>
        </p:spPr>
      </p:pic>
      <p:sp>
        <p:nvSpPr>
          <p:cNvPr id="6" name="TextBox 5">
            <a:extLst>
              <a:ext uri="{FF2B5EF4-FFF2-40B4-BE49-F238E27FC236}">
                <a16:creationId xmlns:a16="http://schemas.microsoft.com/office/drawing/2014/main" id="{A606BFF9-4676-47D0-B4A5-8275F9455EB1}"/>
              </a:ext>
            </a:extLst>
          </p:cNvPr>
          <p:cNvSpPr txBox="1"/>
          <p:nvPr/>
        </p:nvSpPr>
        <p:spPr>
          <a:xfrm>
            <a:off x="-76200" y="5825222"/>
            <a:ext cx="12268200" cy="584775"/>
          </a:xfrm>
          <a:prstGeom prst="rect">
            <a:avLst/>
          </a:prstGeom>
          <a:noFill/>
        </p:spPr>
        <p:txBody>
          <a:bodyPr wrap="square">
            <a:spAutoFit/>
          </a:bodyPr>
          <a:lstStyle/>
          <a:p>
            <a:pPr algn="ctr"/>
            <a:r>
              <a:rPr lang="en-US" sz="3200" b="1" i="0" dirty="0">
                <a:solidFill>
                  <a:srgbClr val="131313"/>
                </a:solidFill>
                <a:effectLst/>
                <a:latin typeface="Roboto" panose="02000000000000000000" pitchFamily="2" charset="0"/>
              </a:rPr>
              <a:t>About 1,500 active volcanoes can be found around the world.</a:t>
            </a:r>
            <a:endParaRPr lang="en-US" sz="3200" b="1" dirty="0"/>
          </a:p>
        </p:txBody>
      </p:sp>
    </p:spTree>
    <p:extLst>
      <p:ext uri="{BB962C8B-B14F-4D97-AF65-F5344CB8AC3E}">
        <p14:creationId xmlns:p14="http://schemas.microsoft.com/office/powerpoint/2010/main" val="46597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BDA0-F9E0-49A0-8338-7D7F7BC64EAE}"/>
              </a:ext>
            </a:extLst>
          </p:cNvPr>
          <p:cNvPicPr>
            <a:picLocks noChangeAspect="1"/>
          </p:cNvPicPr>
          <p:nvPr/>
        </p:nvPicPr>
        <p:blipFill>
          <a:blip r:embed="rId2"/>
          <a:stretch>
            <a:fillRect/>
          </a:stretch>
        </p:blipFill>
        <p:spPr>
          <a:xfrm>
            <a:off x="393907" y="0"/>
            <a:ext cx="11404186" cy="5638800"/>
          </a:xfrm>
          <a:prstGeom prst="rect">
            <a:avLst/>
          </a:prstGeom>
        </p:spPr>
      </p:pic>
      <p:sp>
        <p:nvSpPr>
          <p:cNvPr id="5" name="TextBox 4">
            <a:extLst>
              <a:ext uri="{FF2B5EF4-FFF2-40B4-BE49-F238E27FC236}">
                <a16:creationId xmlns:a16="http://schemas.microsoft.com/office/drawing/2014/main" id="{F0739A1A-06C7-483A-B4C4-1A11ECD4747F}"/>
              </a:ext>
            </a:extLst>
          </p:cNvPr>
          <p:cNvSpPr txBox="1"/>
          <p:nvPr/>
        </p:nvSpPr>
        <p:spPr>
          <a:xfrm>
            <a:off x="393907" y="5758934"/>
            <a:ext cx="4063793" cy="800219"/>
          </a:xfrm>
          <a:prstGeom prst="rect">
            <a:avLst/>
          </a:prstGeom>
          <a:noFill/>
        </p:spPr>
        <p:txBody>
          <a:bodyPr wrap="square">
            <a:spAutoFit/>
          </a:bodyPr>
          <a:lstStyle/>
          <a:p>
            <a:r>
              <a:rPr lang="en-US" sz="1400">
                <a:hlinkClick r:id="rId3"/>
              </a:rPr>
              <a:t>https://www.youtube.com/watch?v=VNGUdObDoLk</a:t>
            </a:r>
            <a:endParaRPr lang="en-US" sz="1400"/>
          </a:p>
          <a:p>
            <a:r>
              <a:rPr lang="en-US" sz="1400" b="1" i="0">
                <a:solidFill>
                  <a:srgbClr val="0F0F0F"/>
                </a:solidFill>
                <a:effectLst/>
                <a:latin typeface="Roboto" panose="02000000000000000000" pitchFamily="2" charset="0"/>
              </a:rPr>
              <a:t>Volcanoes 101 | National Geographic</a:t>
            </a:r>
          </a:p>
          <a:p>
            <a:endParaRPr lang="en-US" dirty="0"/>
          </a:p>
        </p:txBody>
      </p:sp>
      <p:sp>
        <p:nvSpPr>
          <p:cNvPr id="6" name="TextBox 5">
            <a:extLst>
              <a:ext uri="{FF2B5EF4-FFF2-40B4-BE49-F238E27FC236}">
                <a16:creationId xmlns:a16="http://schemas.microsoft.com/office/drawing/2014/main" id="{BA24A124-72CA-46E1-BED8-090EC0A5A5AD}"/>
              </a:ext>
            </a:extLst>
          </p:cNvPr>
          <p:cNvSpPr txBox="1"/>
          <p:nvPr/>
        </p:nvSpPr>
        <p:spPr>
          <a:xfrm>
            <a:off x="4933950" y="5728156"/>
            <a:ext cx="6705600" cy="830997"/>
          </a:xfrm>
          <a:prstGeom prst="rect">
            <a:avLst/>
          </a:prstGeom>
          <a:noFill/>
        </p:spPr>
        <p:txBody>
          <a:bodyPr wrap="square" rtlCol="0">
            <a:spAutoFit/>
          </a:bodyPr>
          <a:lstStyle/>
          <a:p>
            <a:r>
              <a:rPr lang="en-US" sz="1600" b="1" i="0" dirty="0">
                <a:solidFill>
                  <a:srgbClr val="001D35"/>
                </a:solidFill>
                <a:effectLst/>
                <a:latin typeface="Google Sans"/>
              </a:rPr>
              <a:t>The Ring of Fire is a horseshoe-shaped area around the Pacific Ocean where many volcanoes and earthquakes happen because giant pieces of Earth's crust, called tectonic plates, crash into each other. </a:t>
            </a:r>
            <a:endParaRPr lang="en-US" sz="1600" b="1" dirty="0"/>
          </a:p>
        </p:txBody>
      </p:sp>
    </p:spTree>
    <p:extLst>
      <p:ext uri="{BB962C8B-B14F-4D97-AF65-F5344CB8AC3E}">
        <p14:creationId xmlns:p14="http://schemas.microsoft.com/office/powerpoint/2010/main" val="409304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31CB-9401-45D0-9E54-627E9877B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5" cy="6858000"/>
          </a:xfrm>
          <a:prstGeom prst="rect">
            <a:avLst/>
          </a:prstGeom>
        </p:spPr>
      </p:pic>
    </p:spTree>
    <p:extLst>
      <p:ext uri="{BB962C8B-B14F-4D97-AF65-F5344CB8AC3E}">
        <p14:creationId xmlns:p14="http://schemas.microsoft.com/office/powerpoint/2010/main" val="1972379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3211</TotalTime>
  <Words>1749</Words>
  <Application>Microsoft Office PowerPoint</Application>
  <PresentationFormat>Widescreen</PresentationFormat>
  <Paragraphs>131</Paragraphs>
  <Slides>34</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Architects Daughter</vt:lpstr>
      <vt:lpstr>Arial</vt:lpstr>
      <vt:lpstr>Calibri</vt:lpstr>
      <vt:lpstr>Calibri Light</vt:lpstr>
      <vt:lpstr>GeoBrandRegular</vt:lpstr>
      <vt:lpstr>GeoEditBold</vt:lpstr>
      <vt:lpstr>GeoEditRegular</vt:lpstr>
      <vt:lpstr>Google Sans</vt:lpstr>
      <vt:lpstr>Helvetica Neue</vt:lpstr>
      <vt:lpstr>Inter</vt:lpstr>
      <vt:lpstr>Lato</vt:lpstr>
      <vt:lpstr>Montserrat</vt:lpstr>
      <vt:lpstr>Nunito</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Lester Kimberly S</dc:creator>
  <cp:lastModifiedBy>Lester Kimberly S</cp:lastModifiedBy>
  <cp:revision>41</cp:revision>
  <dcterms:created xsi:type="dcterms:W3CDTF">2025-08-29T16:37:08Z</dcterms:created>
  <dcterms:modified xsi:type="dcterms:W3CDTF">2025-09-02T18:22:12Z</dcterms:modified>
</cp:coreProperties>
</file>