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8" r:id="rId4"/>
    <p:sldId id="280" r:id="rId5"/>
    <p:sldId id="259" r:id="rId6"/>
    <p:sldId id="282" r:id="rId7"/>
    <p:sldId id="260" r:id="rId8"/>
    <p:sldId id="288" r:id="rId9"/>
    <p:sldId id="268" r:id="rId10"/>
    <p:sldId id="283" r:id="rId11"/>
    <p:sldId id="289" r:id="rId12"/>
    <p:sldId id="290" r:id="rId13"/>
    <p:sldId id="261" r:id="rId14"/>
    <p:sldId id="262" r:id="rId15"/>
    <p:sldId id="285" r:id="rId16"/>
    <p:sldId id="286" r:id="rId17"/>
    <p:sldId id="287" r:id="rId18"/>
    <p:sldId id="263" r:id="rId19"/>
    <p:sldId id="264" r:id="rId20"/>
    <p:sldId id="265" r:id="rId21"/>
    <p:sldId id="266" r:id="rId22"/>
    <p:sldId id="267" r:id="rId23"/>
    <p:sldId id="269" r:id="rId24"/>
    <p:sldId id="270" r:id="rId25"/>
    <p:sldId id="271" r:id="rId26"/>
    <p:sldId id="272" r:id="rId27"/>
    <p:sldId id="273" r:id="rId28"/>
    <p:sldId id="274" r:id="rId29"/>
    <p:sldId id="275" r:id="rId30"/>
    <p:sldId id="276" r:id="rId31"/>
    <p:sldId id="277" r:id="rId32"/>
    <p:sldId id="278"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5371-8331-48E2-9274-25736C5EA0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2238C2-761E-4288-8727-59FF6E763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AFFC5-83AA-4B3B-A99F-CAEF9AC8630D}"/>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5" name="Footer Placeholder 4">
            <a:extLst>
              <a:ext uri="{FF2B5EF4-FFF2-40B4-BE49-F238E27FC236}">
                <a16:creationId xmlns:a16="http://schemas.microsoft.com/office/drawing/2014/main" id="{98EA4EA0-C5FA-4F06-A027-F8BC94733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3C1E7-CACB-4464-AC69-3EA11C9F49C3}"/>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423187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3F4A-A080-4E31-BDC3-094A271BC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00A9D-3BD9-4527-96D0-A643F359D5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94030-E423-48BB-87B9-DFDAF42AAD6E}"/>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5" name="Footer Placeholder 4">
            <a:extLst>
              <a:ext uri="{FF2B5EF4-FFF2-40B4-BE49-F238E27FC236}">
                <a16:creationId xmlns:a16="http://schemas.microsoft.com/office/drawing/2014/main" id="{B6988F5A-49F2-4BD6-8BC9-160517DAB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9BEF6-4995-44B9-B5CE-0942E75EBC99}"/>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227311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4B48A-276D-480B-9F85-DCB32C7182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01AB50-2283-4329-8944-D504500A5C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56C9B-984E-413D-99F7-CF6B98744267}"/>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5" name="Footer Placeholder 4">
            <a:extLst>
              <a:ext uri="{FF2B5EF4-FFF2-40B4-BE49-F238E27FC236}">
                <a16:creationId xmlns:a16="http://schemas.microsoft.com/office/drawing/2014/main" id="{A07A0588-7D78-46D0-ABA5-5A2160B5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4E153-D42C-4647-8C13-C8D00E3B2A7D}"/>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427478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3E68-CFD5-4D64-A1F4-30B72C35C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5A5F5-0928-4845-9B2A-CD897820E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7AB48-8BD9-4789-A564-2C6DE9938EE3}"/>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5" name="Footer Placeholder 4">
            <a:extLst>
              <a:ext uri="{FF2B5EF4-FFF2-40B4-BE49-F238E27FC236}">
                <a16:creationId xmlns:a16="http://schemas.microsoft.com/office/drawing/2014/main" id="{E10A41DE-8CDA-4E3E-B2A5-29A815F01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C5E3F-7DB1-4327-B915-59780FF390DA}"/>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392275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351F-5A2E-4BAE-8260-DC7F987A69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974719-FD66-4C05-A7AE-6C9BEEADD5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62633-13F7-40DE-8D7E-4154A88A5ABF}"/>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5" name="Footer Placeholder 4">
            <a:extLst>
              <a:ext uri="{FF2B5EF4-FFF2-40B4-BE49-F238E27FC236}">
                <a16:creationId xmlns:a16="http://schemas.microsoft.com/office/drawing/2014/main" id="{FDE6ADFF-F4FA-4F1C-ABF5-B2C46DEF7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53AC4-A0C5-4517-9576-2F4423CDE322}"/>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99056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77B6-7900-44FF-92DC-42923EB38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194BC-A490-4B94-B424-1B725BA72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690B5-A2A4-4AE5-8C58-F12EABA1A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EAAC3-A53F-482F-A133-A02C276429D5}"/>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6" name="Footer Placeholder 5">
            <a:extLst>
              <a:ext uri="{FF2B5EF4-FFF2-40B4-BE49-F238E27FC236}">
                <a16:creationId xmlns:a16="http://schemas.microsoft.com/office/drawing/2014/main" id="{E5A7E9B0-3524-43FF-A71C-92EC3A5F6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5E3C2-A9DD-4030-8078-6E681F2FC097}"/>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169447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1613-DAB2-4D8A-AA10-968DB1CA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FDF7A-205D-41F9-B8C7-69172D784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AC06D-C909-464C-88A2-E045736B90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65A085-6C35-4B01-B711-D91CBAD91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BE248-8F48-40DF-855E-6764203E7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06BCD-F2E0-4FD7-AB6C-440D5A797E32}"/>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8" name="Footer Placeholder 7">
            <a:extLst>
              <a:ext uri="{FF2B5EF4-FFF2-40B4-BE49-F238E27FC236}">
                <a16:creationId xmlns:a16="http://schemas.microsoft.com/office/drawing/2014/main" id="{E6F50529-FF26-4271-B30E-212881AF48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8E610-A90A-45C7-A751-9A41B4B7BBBF}"/>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322956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80CB-7171-4B85-A556-54F9E97464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A999B-8025-42DF-BA0F-1C4133A17F9B}"/>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4" name="Footer Placeholder 3">
            <a:extLst>
              <a:ext uri="{FF2B5EF4-FFF2-40B4-BE49-F238E27FC236}">
                <a16:creationId xmlns:a16="http://schemas.microsoft.com/office/drawing/2014/main" id="{14098FD0-3AA0-40E6-A0F8-00EC0844F6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856757-8765-46F8-9E98-CAD8D49C49BF}"/>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379976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3660B-35BA-443A-9792-98F1A331DB42}"/>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3" name="Footer Placeholder 2">
            <a:extLst>
              <a:ext uri="{FF2B5EF4-FFF2-40B4-BE49-F238E27FC236}">
                <a16:creationId xmlns:a16="http://schemas.microsoft.com/office/drawing/2014/main" id="{2CAB4E0C-BA1A-4E09-A14B-A90A556DA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227D6C-C0F8-4DAA-942E-646E9DB6CE94}"/>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198945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8AF9-6CDB-4C47-92C8-9CDA3F089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1B908F-4039-42CD-BD6A-69CCBE488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9D6C9-30A3-40FD-9DD6-65A3E60D5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3007-FAEC-482C-BC30-3A727AFFEFE6}"/>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6" name="Footer Placeholder 5">
            <a:extLst>
              <a:ext uri="{FF2B5EF4-FFF2-40B4-BE49-F238E27FC236}">
                <a16:creationId xmlns:a16="http://schemas.microsoft.com/office/drawing/2014/main" id="{62BD9D1B-3642-4CE7-A78D-599145BDD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A8FED-2F48-4E0E-86B6-3EF84A98447A}"/>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155933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65A5-1082-46D4-8BF2-322A5A746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12E98-ED0B-4D56-BE69-63F06B893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AA50F-D8AD-42CF-8D1E-5BB12E6A0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CB9C2-C974-49C5-B1C3-5C2EAF40BFD0}"/>
              </a:ext>
            </a:extLst>
          </p:cNvPr>
          <p:cNvSpPr>
            <a:spLocks noGrp="1"/>
          </p:cNvSpPr>
          <p:nvPr>
            <p:ph type="dt" sz="half" idx="10"/>
          </p:nvPr>
        </p:nvSpPr>
        <p:spPr/>
        <p:txBody>
          <a:bodyPr/>
          <a:lstStyle/>
          <a:p>
            <a:fld id="{501E25E5-2C3F-4F8D-BFC1-6294DC28380D}" type="datetimeFigureOut">
              <a:rPr lang="en-US" smtClean="0"/>
              <a:t>10/14/2025</a:t>
            </a:fld>
            <a:endParaRPr lang="en-US"/>
          </a:p>
        </p:txBody>
      </p:sp>
      <p:sp>
        <p:nvSpPr>
          <p:cNvPr id="6" name="Footer Placeholder 5">
            <a:extLst>
              <a:ext uri="{FF2B5EF4-FFF2-40B4-BE49-F238E27FC236}">
                <a16:creationId xmlns:a16="http://schemas.microsoft.com/office/drawing/2014/main" id="{65DB5AA6-084D-4C14-B959-C2B1518DB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45FD6-7535-4D77-AF62-3080E713ED7B}"/>
              </a:ext>
            </a:extLst>
          </p:cNvPr>
          <p:cNvSpPr>
            <a:spLocks noGrp="1"/>
          </p:cNvSpPr>
          <p:nvPr>
            <p:ph type="sldNum" sz="quarter" idx="12"/>
          </p:nvPr>
        </p:nvSpPr>
        <p:spPr/>
        <p:txBody>
          <a:bodyPr/>
          <a:lstStyle/>
          <a:p>
            <a:fld id="{5D1AF36D-8FA5-47A9-9E7C-2E3E58BE0F78}" type="slidenum">
              <a:rPr lang="en-US" smtClean="0"/>
              <a:t>‹#›</a:t>
            </a:fld>
            <a:endParaRPr lang="en-US"/>
          </a:p>
        </p:txBody>
      </p:sp>
    </p:spTree>
    <p:extLst>
      <p:ext uri="{BB962C8B-B14F-4D97-AF65-F5344CB8AC3E}">
        <p14:creationId xmlns:p14="http://schemas.microsoft.com/office/powerpoint/2010/main" val="127088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ECF78-86BB-4327-8BA4-9B3F1FD1E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2A86B6-670B-4525-8363-5308D3B51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F2BF6-4B6A-4886-AE41-9BE146658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E25E5-2C3F-4F8D-BFC1-6294DC28380D}" type="datetimeFigureOut">
              <a:rPr lang="en-US" smtClean="0"/>
              <a:t>10/14/2025</a:t>
            </a:fld>
            <a:endParaRPr lang="en-US"/>
          </a:p>
        </p:txBody>
      </p:sp>
      <p:sp>
        <p:nvSpPr>
          <p:cNvPr id="5" name="Footer Placeholder 4">
            <a:extLst>
              <a:ext uri="{FF2B5EF4-FFF2-40B4-BE49-F238E27FC236}">
                <a16:creationId xmlns:a16="http://schemas.microsoft.com/office/drawing/2014/main" id="{1F00C02F-C649-4817-8C61-AD4EA738E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1385B1-E466-4390-B729-470FC717A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AF36D-8FA5-47A9-9E7C-2E3E58BE0F78}" type="slidenum">
              <a:rPr lang="en-US" smtClean="0"/>
              <a:t>‹#›</a:t>
            </a:fld>
            <a:endParaRPr lang="en-US"/>
          </a:p>
        </p:txBody>
      </p:sp>
    </p:spTree>
    <p:extLst>
      <p:ext uri="{BB962C8B-B14F-4D97-AF65-F5344CB8AC3E}">
        <p14:creationId xmlns:p14="http://schemas.microsoft.com/office/powerpoint/2010/main" val="109631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v6ck1GrM3M" TargetMode="External"/><Relationship Id="rId2" Type="http://schemas.openxmlformats.org/officeDocument/2006/relationships/hyperlink" Target="https://www.youtube.com/watch?v=5Vk-gXwHDSM&amp;list=PLigo5ve7mrhpUND7p8IhMEb-2pcHkFQRq&amp;index=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tAENPSThI4" TargetMode="External"/><Relationship Id="rId2" Type="http://schemas.openxmlformats.org/officeDocument/2006/relationships/hyperlink" Target="https://www.youtube.com/watch?v=1tOAc0vTjMM" TargetMode="External"/><Relationship Id="rId1" Type="http://schemas.openxmlformats.org/officeDocument/2006/relationships/slideLayout" Target="../slideLayouts/slideLayout7.xml"/><Relationship Id="rId4" Type="http://schemas.openxmlformats.org/officeDocument/2006/relationships/hyperlink" Target="https://www.soinc.org/science-crime-busters-no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1G03TEN3w2o"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gmscienceolympiad.weebly.com/deep-blue-sea.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soinc.org/disease-detectives-c"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watch/?v=48841009207053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georgiascienceteacher.org/gaeso"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eorgiascienceteacher.org/resources/Documents/Science%20Olympiad/Bridge%20Building.pdf" TargetMode="External"/><Relationship Id="rId2" Type="http://schemas.openxmlformats.org/officeDocument/2006/relationships/hyperlink" Target="https://www.georgiascienceteacher.org/resources/Documents/Science%20Olympiad/Backyard%20Biologist.pdf" TargetMode="External"/><Relationship Id="rId1" Type="http://schemas.openxmlformats.org/officeDocument/2006/relationships/slideLayout" Target="../slideLayouts/slideLayout7.xml"/><Relationship Id="rId5" Type="http://schemas.openxmlformats.org/officeDocument/2006/relationships/hyperlink" Target="https://www.georgiascienceteacher.org/resources/Documents/Science%20Olympiad/Egg%20Drop%20-%20GA%20ESO.pdf" TargetMode="External"/><Relationship Id="rId4" Type="http://schemas.openxmlformats.org/officeDocument/2006/relationships/hyperlink" Target="https://www.georgiascienceteacher.org/resources/Documents/Science%20Olympiad/Data%20Cruncher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9JJslze8MK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SNhq5EUgsxY"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6E9AC-49FF-4570-8A48-8ADB5DD182EF}"/>
              </a:ext>
            </a:extLst>
          </p:cNvPr>
          <p:cNvSpPr txBox="1"/>
          <p:nvPr/>
        </p:nvSpPr>
        <p:spPr>
          <a:xfrm>
            <a:off x="314325" y="628650"/>
            <a:ext cx="11363325" cy="3046988"/>
          </a:xfrm>
          <a:prstGeom prst="rect">
            <a:avLst/>
          </a:prstGeom>
          <a:solidFill>
            <a:schemeClr val="accent1">
              <a:lumMod val="60000"/>
              <a:lumOff val="40000"/>
            </a:schemeClr>
          </a:solidFill>
        </p:spPr>
        <p:txBody>
          <a:bodyPr wrap="square" rtlCol="0">
            <a:spAutoFit/>
          </a:bodyPr>
          <a:lstStyle/>
          <a:p>
            <a:pPr algn="ctr"/>
            <a:r>
              <a:rPr lang="en-US" sz="4800" b="1" i="0" dirty="0">
                <a:effectLst/>
                <a:latin typeface="Arial" panose="020B0604020202020204" pitchFamily="34" charset="0"/>
              </a:rPr>
              <a:t>2024 - 2025 MCSD Science Olympics</a:t>
            </a:r>
            <a:br>
              <a:rPr lang="en-US" sz="4800" b="1" dirty="0"/>
            </a:br>
            <a:r>
              <a:rPr lang="en-US" sz="4800" b="1" i="0" dirty="0">
                <a:effectLst/>
                <a:latin typeface="Arial" panose="020B0604020202020204" pitchFamily="34" charset="0"/>
              </a:rPr>
              <a:t>Hardaway High School  </a:t>
            </a:r>
          </a:p>
          <a:p>
            <a:pPr algn="ctr"/>
            <a:r>
              <a:rPr lang="en-US" sz="4800" b="1" i="0" dirty="0">
                <a:effectLst/>
                <a:latin typeface="Arial" panose="020B0604020202020204" pitchFamily="34" charset="0"/>
              </a:rPr>
              <a:t>Saturday, February 22, 2025</a:t>
            </a:r>
          </a:p>
          <a:p>
            <a:pPr algn="ctr"/>
            <a:r>
              <a:rPr lang="en-US" sz="4800" b="1" dirty="0">
                <a:latin typeface="Arial" panose="020B0604020202020204" pitchFamily="34" charset="0"/>
              </a:rPr>
              <a:t>8:00 - 1:30ish</a:t>
            </a:r>
            <a:endParaRPr lang="en-US" sz="4800" b="1" dirty="0"/>
          </a:p>
        </p:txBody>
      </p:sp>
    </p:spTree>
    <p:extLst>
      <p:ext uri="{BB962C8B-B14F-4D97-AF65-F5344CB8AC3E}">
        <p14:creationId xmlns:p14="http://schemas.microsoft.com/office/powerpoint/2010/main" val="1188645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1C7F60-FF5A-4D99-A084-1E72FB256295}"/>
              </a:ext>
            </a:extLst>
          </p:cNvPr>
          <p:cNvSpPr txBox="1"/>
          <p:nvPr/>
        </p:nvSpPr>
        <p:spPr>
          <a:xfrm>
            <a:off x="161925" y="161925"/>
            <a:ext cx="11887200" cy="7017306"/>
          </a:xfrm>
          <a:prstGeom prst="rect">
            <a:avLst/>
          </a:prstGeom>
          <a:noFill/>
        </p:spPr>
        <p:txBody>
          <a:bodyPr wrap="square" rtlCol="0">
            <a:spAutoFit/>
          </a:bodyPr>
          <a:lstStyle/>
          <a:p>
            <a:pPr algn="l"/>
            <a:r>
              <a:rPr lang="en-US" sz="1600" b="1" i="0" u="sng" dirty="0">
                <a:solidFill>
                  <a:srgbClr val="2D3B45"/>
                </a:solidFill>
                <a:effectLst/>
                <a:latin typeface="Lato Extended"/>
              </a:rPr>
              <a:t>Description:</a:t>
            </a:r>
            <a:endParaRPr lang="en-US" sz="1600" b="0" i="0" dirty="0">
              <a:solidFill>
                <a:srgbClr val="2D3B45"/>
              </a:solidFill>
              <a:effectLst/>
              <a:latin typeface="Lato Extended"/>
            </a:endParaRPr>
          </a:p>
          <a:p>
            <a:pPr algn="l"/>
            <a:r>
              <a:rPr lang="en-US" sz="1600" b="0" i="0" dirty="0">
                <a:solidFill>
                  <a:srgbClr val="2D3B45"/>
                </a:solidFill>
                <a:effectLst/>
                <a:latin typeface="Lato Extended"/>
              </a:rPr>
              <a:t>This event tests a student’s ability to build a lengthy, strong, stable, and</a:t>
            </a:r>
            <a:br>
              <a:rPr lang="en-US" sz="1600" b="0" i="0" dirty="0">
                <a:solidFill>
                  <a:srgbClr val="2D3B45"/>
                </a:solidFill>
                <a:effectLst/>
                <a:latin typeface="Lato Extended"/>
              </a:rPr>
            </a:br>
            <a:r>
              <a:rPr lang="en-US" sz="1600" b="0" i="0" dirty="0">
                <a:solidFill>
                  <a:srgbClr val="2D3B45"/>
                </a:solidFill>
                <a:effectLst/>
                <a:latin typeface="Lato Extended"/>
              </a:rPr>
              <a:t>reproducible from common materials.</a:t>
            </a:r>
          </a:p>
          <a:p>
            <a:pPr algn="l"/>
            <a:r>
              <a:rPr lang="en-US" sz="1600" b="1" i="0" u="sng" dirty="0">
                <a:solidFill>
                  <a:srgbClr val="2D3B45"/>
                </a:solidFill>
                <a:effectLst/>
                <a:latin typeface="Lato Extended"/>
              </a:rPr>
              <a:t>Team Members</a:t>
            </a:r>
            <a:r>
              <a:rPr lang="en-US" sz="1600" b="0" i="0" dirty="0">
                <a:solidFill>
                  <a:srgbClr val="2D3B45"/>
                </a:solidFill>
                <a:effectLst/>
                <a:latin typeface="Lato Extended"/>
              </a:rPr>
              <a:t>: 2 students </a:t>
            </a:r>
          </a:p>
          <a:p>
            <a:pPr algn="l"/>
            <a:r>
              <a:rPr lang="en-US" sz="1600" b="1" i="0" u="sng" dirty="0">
                <a:solidFill>
                  <a:srgbClr val="2D3B45"/>
                </a:solidFill>
                <a:effectLst/>
                <a:latin typeface="Lato Extended"/>
              </a:rPr>
              <a:t>The Rules</a:t>
            </a:r>
            <a:r>
              <a:rPr lang="en-US" sz="1600" b="0" i="0" dirty="0">
                <a:solidFill>
                  <a:srgbClr val="2D3B45"/>
                </a:solidFill>
                <a:effectLst/>
                <a:latin typeface="Lato Extended"/>
              </a:rPr>
              <a:t>: </a:t>
            </a:r>
          </a:p>
          <a:p>
            <a:pPr algn="l"/>
            <a:r>
              <a:rPr lang="en-US" sz="1600" b="0" i="0" dirty="0">
                <a:solidFill>
                  <a:srgbClr val="2D3B45"/>
                </a:solidFill>
                <a:effectLst/>
                <a:latin typeface="Lato Extended"/>
              </a:rPr>
              <a:t>1. Students will be given fifty popsicle sticks (4 ½ in x ¼ in size – NOT</a:t>
            </a:r>
            <a:br>
              <a:rPr lang="en-US" sz="1600" b="0" i="0" dirty="0">
                <a:solidFill>
                  <a:srgbClr val="2D3B45"/>
                </a:solidFill>
                <a:effectLst/>
                <a:latin typeface="Lato Extended"/>
              </a:rPr>
            </a:br>
            <a:r>
              <a:rPr lang="en-US" sz="1600" b="0" i="0" dirty="0">
                <a:solidFill>
                  <a:srgbClr val="2D3B45"/>
                </a:solidFill>
                <a:effectLst/>
                <a:latin typeface="Lato Extended"/>
              </a:rPr>
              <a:t>JUMBO/Tongue Depressor size) and a meter of making tape. They are to</a:t>
            </a:r>
            <a:br>
              <a:rPr lang="en-US" sz="1600" b="0" i="0" dirty="0">
                <a:solidFill>
                  <a:srgbClr val="2D3B45"/>
                </a:solidFill>
                <a:effectLst/>
                <a:latin typeface="Lato Extended"/>
              </a:rPr>
            </a:br>
            <a:r>
              <a:rPr lang="en-US" sz="1600" b="0" i="0" dirty="0">
                <a:solidFill>
                  <a:srgbClr val="2D3B45"/>
                </a:solidFill>
                <a:effectLst/>
                <a:latin typeface="Lato Extended"/>
              </a:rPr>
              <a:t>construct a bridge that spans the greatest possible distance and be able to</a:t>
            </a:r>
            <a:br>
              <a:rPr lang="en-US" sz="1600" b="0" i="0" dirty="0">
                <a:solidFill>
                  <a:srgbClr val="2D3B45"/>
                </a:solidFill>
                <a:effectLst/>
                <a:latin typeface="Lato Extended"/>
              </a:rPr>
            </a:br>
            <a:r>
              <a:rPr lang="en-US" sz="1600" b="0" i="0" dirty="0">
                <a:solidFill>
                  <a:srgbClr val="2D3B45"/>
                </a:solidFill>
                <a:effectLst/>
                <a:latin typeface="Lato Extended"/>
              </a:rPr>
              <a:t>support a clay mass, or similar object, of varying weights on the bridge. Students will  place the clay mass. or other object on the bridge. Then the students will continue to add weight to determine maximum amount to hold. </a:t>
            </a:r>
          </a:p>
          <a:p>
            <a:pPr algn="l"/>
            <a:r>
              <a:rPr lang="en-US" sz="1600" b="0" i="0" dirty="0">
                <a:solidFill>
                  <a:srgbClr val="2D3B45"/>
                </a:solidFill>
                <a:effectLst/>
                <a:latin typeface="Lato Extended"/>
              </a:rPr>
              <a:t>2. The bridge must support the clay mass, or object for 10 seconds. Students will be</a:t>
            </a:r>
            <a:br>
              <a:rPr lang="en-US" sz="1600" b="0" i="0" dirty="0">
                <a:solidFill>
                  <a:srgbClr val="2D3B45"/>
                </a:solidFill>
                <a:effectLst/>
                <a:latin typeface="Lato Extended"/>
              </a:rPr>
            </a:br>
            <a:r>
              <a:rPr lang="en-US" sz="1600" b="0" i="0" dirty="0">
                <a:solidFill>
                  <a:srgbClr val="2D3B45"/>
                </a:solidFill>
                <a:effectLst/>
                <a:latin typeface="Lato Extended"/>
              </a:rPr>
              <a:t>able to move supports apart to increase the span of the bridge in order to declare a winner if a tie occurs. </a:t>
            </a:r>
          </a:p>
          <a:p>
            <a:pPr algn="l"/>
            <a:r>
              <a:rPr lang="en-US" sz="1600" b="0" i="0" dirty="0">
                <a:solidFill>
                  <a:srgbClr val="2D3B45"/>
                </a:solidFill>
                <a:effectLst/>
                <a:latin typeface="Lato Extended"/>
              </a:rPr>
              <a:t>3. No string or other materials may be used.</a:t>
            </a:r>
          </a:p>
          <a:p>
            <a:pPr algn="l"/>
            <a:r>
              <a:rPr lang="en-US" sz="1600" b="0" i="0" dirty="0">
                <a:solidFill>
                  <a:srgbClr val="2D3B45"/>
                </a:solidFill>
                <a:effectLst/>
                <a:latin typeface="Lato Extended"/>
              </a:rPr>
              <a:t>4. The bridge must be suspended on two similar supporting structures—like</a:t>
            </a:r>
            <a:br>
              <a:rPr lang="en-US" sz="1600" b="0" i="0" dirty="0">
                <a:solidFill>
                  <a:srgbClr val="2D3B45"/>
                </a:solidFill>
                <a:effectLst/>
                <a:latin typeface="Lato Extended"/>
              </a:rPr>
            </a:br>
            <a:r>
              <a:rPr lang="en-US" sz="1600" b="0" i="0" dirty="0">
                <a:solidFill>
                  <a:srgbClr val="2D3B45"/>
                </a:solidFill>
                <a:effectLst/>
                <a:latin typeface="Lato Extended"/>
              </a:rPr>
              <a:t>two chairs or tables.</a:t>
            </a:r>
          </a:p>
          <a:p>
            <a:pPr algn="l"/>
            <a:r>
              <a:rPr lang="en-US" sz="1600" b="0" i="0" dirty="0">
                <a:solidFill>
                  <a:srgbClr val="2D3B45"/>
                </a:solidFill>
                <a:effectLst/>
                <a:latin typeface="Lato Extended"/>
              </a:rPr>
              <a:t>5. No popsicle sticks may touch the floor or other supporting structures.</a:t>
            </a:r>
          </a:p>
          <a:p>
            <a:pPr algn="l"/>
            <a:r>
              <a:rPr lang="en-US" sz="1600" b="0" i="0" dirty="0">
                <a:solidFill>
                  <a:srgbClr val="2D3B45"/>
                </a:solidFill>
                <a:effectLst/>
                <a:latin typeface="Lato Extended"/>
              </a:rPr>
              <a:t>6. Popsicle sticks may be broken and taped together</a:t>
            </a:r>
          </a:p>
          <a:p>
            <a:pPr algn="l"/>
            <a:r>
              <a:rPr lang="en-US" sz="1600" b="0" i="0" dirty="0">
                <a:solidFill>
                  <a:srgbClr val="2D3B45"/>
                </a:solidFill>
                <a:effectLst/>
                <a:latin typeface="Lato Extended"/>
              </a:rPr>
              <a:t> 7. The clay mass will be placed in the middle of the bridge. </a:t>
            </a:r>
          </a:p>
          <a:p>
            <a:pPr algn="l"/>
            <a:r>
              <a:rPr lang="en-US" sz="1600" b="0" i="0" dirty="0">
                <a:solidFill>
                  <a:srgbClr val="2D3B45"/>
                </a:solidFill>
                <a:effectLst/>
                <a:latin typeface="Lato Extended"/>
              </a:rPr>
              <a:t>  </a:t>
            </a:r>
          </a:p>
          <a:p>
            <a:pPr algn="l"/>
            <a:r>
              <a:rPr lang="en-US" sz="1600" b="1" i="0" u="sng" dirty="0">
                <a:solidFill>
                  <a:srgbClr val="2D3B45"/>
                </a:solidFill>
                <a:effectLst/>
                <a:latin typeface="Lato Extended"/>
              </a:rPr>
              <a:t>Scoring</a:t>
            </a:r>
            <a:r>
              <a:rPr lang="en-US" sz="1600" b="0" i="0" dirty="0">
                <a:solidFill>
                  <a:srgbClr val="2D3B45"/>
                </a:solidFill>
                <a:effectLst/>
                <a:latin typeface="Lato Extended"/>
              </a:rPr>
              <a:t>:</a:t>
            </a:r>
          </a:p>
          <a:p>
            <a:pPr algn="l"/>
            <a:r>
              <a:rPr lang="en-US" sz="1600" b="0" i="0" dirty="0">
                <a:solidFill>
                  <a:srgbClr val="2D3B45"/>
                </a:solidFill>
                <a:effectLst/>
                <a:latin typeface="Lato Extended"/>
              </a:rPr>
              <a:t>1. The bridge spanning the greatest distance supporting the clay mass for 10</a:t>
            </a:r>
            <a:br>
              <a:rPr lang="en-US" sz="1600" b="0" i="0" dirty="0">
                <a:solidFill>
                  <a:srgbClr val="2D3B45"/>
                </a:solidFill>
                <a:effectLst/>
                <a:latin typeface="Lato Extended"/>
              </a:rPr>
            </a:br>
            <a:r>
              <a:rPr lang="en-US" sz="1600" b="0" i="0" dirty="0">
                <a:solidFill>
                  <a:srgbClr val="2D3B45"/>
                </a:solidFill>
                <a:effectLst/>
                <a:latin typeface="Lato Extended"/>
              </a:rPr>
              <a:t>seconds will be declared the winner.</a:t>
            </a:r>
          </a:p>
          <a:p>
            <a:pPr algn="l"/>
            <a:r>
              <a:rPr lang="en-US" sz="1600" b="0" i="0" dirty="0">
                <a:solidFill>
                  <a:srgbClr val="2D3B45"/>
                </a:solidFill>
                <a:effectLst/>
                <a:latin typeface="Lato Extended"/>
              </a:rPr>
              <a:t>2. Time to build the bridge will be used as a tie-breaker.</a:t>
            </a:r>
          </a:p>
          <a:p>
            <a:pPr algn="l"/>
            <a:r>
              <a:rPr lang="en-US" sz="1600" b="0" i="0" dirty="0">
                <a:solidFill>
                  <a:srgbClr val="2D3B45"/>
                </a:solidFill>
                <a:effectLst/>
                <a:latin typeface="Lato Extended"/>
              </a:rPr>
              <a:t> </a:t>
            </a:r>
          </a:p>
          <a:p>
            <a:pPr algn="l"/>
            <a:r>
              <a:rPr lang="en-US" sz="1600" b="0" i="0" dirty="0">
                <a:solidFill>
                  <a:srgbClr val="2D3B45"/>
                </a:solidFill>
                <a:effectLst/>
                <a:latin typeface="Lato Extended"/>
              </a:rPr>
              <a:t>PRACTICE IDEAS:</a:t>
            </a:r>
          </a:p>
          <a:p>
            <a:pPr algn="l"/>
            <a:r>
              <a:rPr lang="en-US" sz="1600" b="0" i="0" dirty="0">
                <a:solidFill>
                  <a:srgbClr val="2D3B45"/>
                </a:solidFill>
                <a:effectLst/>
                <a:latin typeface="Lato Extended"/>
              </a:rPr>
              <a:t>-Give students popsicle sticks, tape, and build a bridge, They need to determine how to attach and best structure to hold different amounts of weight. </a:t>
            </a:r>
          </a:p>
          <a:p>
            <a:endParaRPr lang="en-US" dirty="0"/>
          </a:p>
        </p:txBody>
      </p:sp>
      <p:sp>
        <p:nvSpPr>
          <p:cNvPr id="3" name="TextBox 2">
            <a:extLst>
              <a:ext uri="{FF2B5EF4-FFF2-40B4-BE49-F238E27FC236}">
                <a16:creationId xmlns:a16="http://schemas.microsoft.com/office/drawing/2014/main" id="{43A42179-E671-424B-9944-F589E60DE5DB}"/>
              </a:ext>
            </a:extLst>
          </p:cNvPr>
          <p:cNvSpPr txBox="1"/>
          <p:nvPr/>
        </p:nvSpPr>
        <p:spPr>
          <a:xfrm>
            <a:off x="7762874" y="171450"/>
            <a:ext cx="4162425" cy="830997"/>
          </a:xfrm>
          <a:prstGeom prst="rect">
            <a:avLst/>
          </a:prstGeom>
          <a:noFill/>
        </p:spPr>
        <p:txBody>
          <a:bodyPr wrap="square" rtlCol="0">
            <a:spAutoFit/>
          </a:bodyPr>
          <a:lstStyle/>
          <a:p>
            <a:pPr algn="r"/>
            <a:r>
              <a:rPr lang="en-US" sz="4800" b="1" dirty="0"/>
              <a:t>Bridge Building </a:t>
            </a:r>
          </a:p>
        </p:txBody>
      </p:sp>
    </p:spTree>
    <p:extLst>
      <p:ext uri="{BB962C8B-B14F-4D97-AF65-F5344CB8AC3E}">
        <p14:creationId xmlns:p14="http://schemas.microsoft.com/office/powerpoint/2010/main" val="218827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9B72E-D2FA-404B-618F-DC2CA446E71A}"/>
              </a:ext>
            </a:extLst>
          </p:cNvPr>
          <p:cNvSpPr txBox="1"/>
          <p:nvPr/>
        </p:nvSpPr>
        <p:spPr>
          <a:xfrm>
            <a:off x="562873" y="268221"/>
            <a:ext cx="6094562" cy="369332"/>
          </a:xfrm>
          <a:prstGeom prst="rect">
            <a:avLst/>
          </a:prstGeom>
          <a:noFill/>
        </p:spPr>
        <p:txBody>
          <a:bodyPr wrap="square">
            <a:spAutoFit/>
          </a:bodyPr>
          <a:lstStyle/>
          <a:p>
            <a:r>
              <a:rPr lang="en-US" dirty="0"/>
              <a:t>https://www.youtube.com/watch?v=dbTTsi4XshQ</a:t>
            </a:r>
          </a:p>
        </p:txBody>
      </p:sp>
      <p:sp>
        <p:nvSpPr>
          <p:cNvPr id="4" name="TextBox 3">
            <a:extLst>
              <a:ext uri="{FF2B5EF4-FFF2-40B4-BE49-F238E27FC236}">
                <a16:creationId xmlns:a16="http://schemas.microsoft.com/office/drawing/2014/main" id="{3A9ADA2D-37E2-F957-4C6C-739923FCC191}"/>
              </a:ext>
            </a:extLst>
          </p:cNvPr>
          <p:cNvSpPr txBox="1"/>
          <p:nvPr/>
        </p:nvSpPr>
        <p:spPr>
          <a:xfrm>
            <a:off x="562873" y="712481"/>
            <a:ext cx="4768252" cy="369332"/>
          </a:xfrm>
          <a:prstGeom prst="rect">
            <a:avLst/>
          </a:prstGeom>
          <a:noFill/>
        </p:spPr>
        <p:txBody>
          <a:bodyPr wrap="square" rtlCol="0">
            <a:spAutoFit/>
          </a:bodyPr>
          <a:lstStyle/>
          <a:p>
            <a:r>
              <a:rPr lang="en-US" dirty="0" err="1"/>
              <a:t>Dekaub</a:t>
            </a:r>
            <a:r>
              <a:rPr lang="en-US" dirty="0"/>
              <a:t> County bridge building </a:t>
            </a:r>
          </a:p>
        </p:txBody>
      </p:sp>
    </p:spTree>
    <p:extLst>
      <p:ext uri="{BB962C8B-B14F-4D97-AF65-F5344CB8AC3E}">
        <p14:creationId xmlns:p14="http://schemas.microsoft.com/office/powerpoint/2010/main" val="383380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9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0C48C-E312-4963-A148-741582695EF8}"/>
              </a:ext>
            </a:extLst>
          </p:cNvPr>
          <p:cNvSpPr txBox="1"/>
          <p:nvPr/>
        </p:nvSpPr>
        <p:spPr>
          <a:xfrm>
            <a:off x="487680" y="490974"/>
            <a:ext cx="5231765" cy="1200329"/>
          </a:xfrm>
          <a:prstGeom prst="rect">
            <a:avLst/>
          </a:prstGeom>
          <a:noFill/>
        </p:spPr>
        <p:txBody>
          <a:bodyPr wrap="square">
            <a:spAutoFit/>
          </a:bodyPr>
          <a:lstStyle/>
          <a:p>
            <a:r>
              <a:rPr lang="en-US" sz="3600" b="1" i="0" dirty="0">
                <a:solidFill>
                  <a:srgbClr val="000000"/>
                </a:solidFill>
                <a:effectLst/>
                <a:latin typeface="Arial" panose="020B0604020202020204" pitchFamily="34" charset="0"/>
              </a:rPr>
              <a:t>Chopper Challenge NEW for 2025</a:t>
            </a:r>
            <a:endParaRPr lang="en-US" sz="3600" dirty="0"/>
          </a:p>
        </p:txBody>
      </p:sp>
      <p:sp>
        <p:nvSpPr>
          <p:cNvPr id="4" name="TextBox 3">
            <a:extLst>
              <a:ext uri="{FF2B5EF4-FFF2-40B4-BE49-F238E27FC236}">
                <a16:creationId xmlns:a16="http://schemas.microsoft.com/office/drawing/2014/main" id="{FD4A04C9-8858-478C-8FAC-763AE28B14C5}"/>
              </a:ext>
            </a:extLst>
          </p:cNvPr>
          <p:cNvSpPr txBox="1"/>
          <p:nvPr/>
        </p:nvSpPr>
        <p:spPr>
          <a:xfrm>
            <a:off x="420051" y="1691303"/>
            <a:ext cx="5367021" cy="2369880"/>
          </a:xfrm>
          <a:prstGeom prst="rect">
            <a:avLst/>
          </a:prstGeom>
          <a:noFill/>
        </p:spPr>
        <p:txBody>
          <a:bodyPr wrap="square">
            <a:spAutoFit/>
          </a:bodyPr>
          <a:lstStyle/>
          <a:p>
            <a:r>
              <a:rPr lang="en-US" dirty="0">
                <a:hlinkClick r:id="rId2"/>
              </a:rPr>
              <a:t>https://www.youtube.com/watch?v=5Vk-gXwHDSM&amp;list=PLigo5ve7mrhpUND7p8IhMEb-2pcHkFQRq&amp;index=3</a:t>
            </a:r>
            <a:endParaRPr lang="en-US" dirty="0"/>
          </a:p>
          <a:p>
            <a:endParaRPr lang="en-US" dirty="0"/>
          </a:p>
          <a:p>
            <a:r>
              <a:rPr lang="en-US" sz="4000" b="1" dirty="0"/>
              <a:t>How to Make a chopper</a:t>
            </a:r>
          </a:p>
          <a:p>
            <a:endParaRPr lang="en-US" dirty="0"/>
          </a:p>
          <a:p>
            <a:endParaRPr lang="en-US" dirty="0"/>
          </a:p>
        </p:txBody>
      </p:sp>
      <p:sp>
        <p:nvSpPr>
          <p:cNvPr id="6" name="TextBox 5">
            <a:extLst>
              <a:ext uri="{FF2B5EF4-FFF2-40B4-BE49-F238E27FC236}">
                <a16:creationId xmlns:a16="http://schemas.microsoft.com/office/drawing/2014/main" id="{1D4FECB7-3ECD-4662-A13A-191E27572989}"/>
              </a:ext>
            </a:extLst>
          </p:cNvPr>
          <p:cNvSpPr txBox="1"/>
          <p:nvPr/>
        </p:nvSpPr>
        <p:spPr>
          <a:xfrm>
            <a:off x="308930" y="3414852"/>
            <a:ext cx="6096000" cy="646331"/>
          </a:xfrm>
          <a:prstGeom prst="rect">
            <a:avLst/>
          </a:prstGeom>
          <a:noFill/>
        </p:spPr>
        <p:txBody>
          <a:bodyPr wrap="square">
            <a:spAutoFit/>
          </a:bodyPr>
          <a:lstStyle/>
          <a:p>
            <a:r>
              <a:rPr lang="en-US" dirty="0">
                <a:hlinkClick r:id="rId3"/>
              </a:rPr>
              <a:t>https://www.youtube.com/watch?v=Cv6ck1GrM3M</a:t>
            </a:r>
            <a:endParaRPr lang="en-US" dirty="0"/>
          </a:p>
          <a:p>
            <a:endParaRPr lang="en-US" dirty="0"/>
          </a:p>
        </p:txBody>
      </p:sp>
      <p:pic>
        <p:nvPicPr>
          <p:cNvPr id="7" name="Picture 6">
            <a:extLst>
              <a:ext uri="{FF2B5EF4-FFF2-40B4-BE49-F238E27FC236}">
                <a16:creationId xmlns:a16="http://schemas.microsoft.com/office/drawing/2014/main" id="{194C136E-250E-47B6-A454-970353022721}"/>
              </a:ext>
            </a:extLst>
          </p:cNvPr>
          <p:cNvPicPr/>
          <p:nvPr/>
        </p:nvPicPr>
        <p:blipFill>
          <a:blip r:embed="rId4">
            <a:extLst>
              <a:ext uri="{28A0092B-C50C-407E-A947-70E740481C1C}">
                <a14:useLocalDpi xmlns:a14="http://schemas.microsoft.com/office/drawing/2010/main" val="0"/>
              </a:ext>
            </a:extLst>
          </a:blip>
          <a:stretch>
            <a:fillRect/>
          </a:stretch>
        </p:blipFill>
        <p:spPr>
          <a:xfrm>
            <a:off x="6638925" y="228600"/>
            <a:ext cx="5367020" cy="6882110"/>
          </a:xfrm>
          <a:prstGeom prst="rect">
            <a:avLst/>
          </a:prstGeom>
        </p:spPr>
      </p:pic>
    </p:spTree>
    <p:extLst>
      <p:ext uri="{BB962C8B-B14F-4D97-AF65-F5344CB8AC3E}">
        <p14:creationId xmlns:p14="http://schemas.microsoft.com/office/powerpoint/2010/main" val="295598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3C132-149B-47BC-863F-9C7CEFC89033}"/>
              </a:ext>
            </a:extLst>
          </p:cNvPr>
          <p:cNvSpPr txBox="1"/>
          <p:nvPr/>
        </p:nvSpPr>
        <p:spPr>
          <a:xfrm>
            <a:off x="182880" y="15569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Crime Busters</a:t>
            </a:r>
            <a:endParaRPr lang="en-US" sz="4800" dirty="0"/>
          </a:p>
        </p:txBody>
      </p:sp>
      <p:sp>
        <p:nvSpPr>
          <p:cNvPr id="2" name="TextBox 1">
            <a:extLst>
              <a:ext uri="{FF2B5EF4-FFF2-40B4-BE49-F238E27FC236}">
                <a16:creationId xmlns:a16="http://schemas.microsoft.com/office/drawing/2014/main" id="{36A7E723-4F6D-4A06-9D63-1B90A5C236D5}"/>
              </a:ext>
            </a:extLst>
          </p:cNvPr>
          <p:cNvSpPr txBox="1"/>
          <p:nvPr/>
        </p:nvSpPr>
        <p:spPr>
          <a:xfrm>
            <a:off x="182879" y="800100"/>
            <a:ext cx="11751945" cy="6524863"/>
          </a:xfrm>
          <a:prstGeom prst="rect">
            <a:avLst/>
          </a:prstGeom>
          <a:noFill/>
        </p:spPr>
        <p:txBody>
          <a:bodyPr wrap="square" rtlCol="0">
            <a:spAutoFit/>
          </a:bodyPr>
          <a:lstStyle/>
          <a:p>
            <a:pPr algn="l"/>
            <a:r>
              <a:rPr lang="en-US" sz="1600" b="1" i="0" u="sng" dirty="0">
                <a:solidFill>
                  <a:srgbClr val="2D3B45"/>
                </a:solidFill>
                <a:effectLst/>
                <a:latin typeface="Lato Extended"/>
              </a:rPr>
              <a:t>Description</a:t>
            </a:r>
            <a:r>
              <a:rPr lang="en-US" sz="1600" b="0" i="0" dirty="0">
                <a:solidFill>
                  <a:srgbClr val="2D3B45"/>
                </a:solidFill>
                <a:effectLst/>
                <a:latin typeface="Lato Extended"/>
              </a:rPr>
              <a:t>: The students will identify unknown powders, match fingerprints, and use chromatography to identify a note found a crime scene. </a:t>
            </a:r>
          </a:p>
          <a:p>
            <a:pPr algn="l"/>
            <a:r>
              <a:rPr lang="en-US" sz="1600" b="1" i="0" u="sng" dirty="0">
                <a:solidFill>
                  <a:srgbClr val="2D3B45"/>
                </a:solidFill>
                <a:effectLst/>
                <a:latin typeface="Lato Extended"/>
              </a:rPr>
              <a:t>Team Members</a:t>
            </a:r>
            <a:r>
              <a:rPr lang="en-US" sz="1600" b="0" i="0" dirty="0">
                <a:solidFill>
                  <a:srgbClr val="2D3B45"/>
                </a:solidFill>
                <a:effectLst/>
                <a:latin typeface="Lato Extended"/>
              </a:rPr>
              <a:t>: 2 students </a:t>
            </a:r>
          </a:p>
          <a:p>
            <a:pPr algn="l"/>
            <a:r>
              <a:rPr lang="en-US" sz="1600" b="1" i="0" u="sng" dirty="0">
                <a:solidFill>
                  <a:srgbClr val="2D3B45"/>
                </a:solidFill>
                <a:effectLst/>
                <a:latin typeface="Lato Extended"/>
              </a:rPr>
              <a:t>The Rules</a:t>
            </a:r>
            <a:r>
              <a:rPr lang="en-US" sz="1600" b="0" i="0" dirty="0">
                <a:solidFill>
                  <a:srgbClr val="2D3B45"/>
                </a:solidFill>
                <a:effectLst/>
                <a:latin typeface="Lato Extended"/>
              </a:rPr>
              <a:t>: </a:t>
            </a:r>
          </a:p>
          <a:p>
            <a:pPr algn="l">
              <a:buFont typeface="+mj-lt"/>
              <a:buAutoNum type="arabicPeriod"/>
            </a:pPr>
            <a:r>
              <a:rPr lang="en-US" sz="1600" b="0" i="0" dirty="0">
                <a:solidFill>
                  <a:srgbClr val="2D3B45"/>
                </a:solidFill>
                <a:effectLst/>
                <a:latin typeface="Lato Extended"/>
              </a:rPr>
              <a:t>The possible powders used will be; salt, granulated sugar, Plaster of Paris, salt, cornstarch, baking soda, limestone, and sand. </a:t>
            </a:r>
          </a:p>
          <a:p>
            <a:pPr algn="l">
              <a:buFont typeface="+mj-lt"/>
              <a:buAutoNum type="arabicPeriod"/>
            </a:pPr>
            <a:r>
              <a:rPr lang="en-US" sz="1600" b="0" i="0" dirty="0">
                <a:solidFill>
                  <a:srgbClr val="2D3B45"/>
                </a:solidFill>
                <a:effectLst/>
                <a:latin typeface="Lato Extended"/>
              </a:rPr>
              <a:t>Each team will receive 7 vials each containing one substance and two vials containing a mixture of two substances.  They will also receive water, vinegar, iodine solution, a magnifying glass, and several plastic cups. </a:t>
            </a:r>
          </a:p>
          <a:p>
            <a:pPr algn="l">
              <a:buFont typeface="+mj-lt"/>
              <a:buAutoNum type="arabicPeriod"/>
            </a:pPr>
            <a:r>
              <a:rPr lang="en-US" sz="1600" b="0" i="0" dirty="0">
                <a:solidFill>
                  <a:srgbClr val="2D3B45"/>
                </a:solidFill>
                <a:effectLst/>
                <a:latin typeface="Lato Extended"/>
              </a:rPr>
              <a:t>Students will be given a set of fingerprints from several suspects and they will be tasked with matching them to the fingerprints found at the crime scene. </a:t>
            </a:r>
          </a:p>
          <a:p>
            <a:pPr algn="l">
              <a:buFont typeface="+mj-lt"/>
              <a:buAutoNum type="arabicPeriod"/>
            </a:pPr>
            <a:r>
              <a:rPr lang="en-US" sz="1600" b="0" i="0" dirty="0">
                <a:solidFill>
                  <a:srgbClr val="2D3B45"/>
                </a:solidFill>
                <a:effectLst/>
                <a:latin typeface="Lato Extended"/>
              </a:rPr>
              <a:t>Students will create a chromatogram from a pen and use this to help identify the criminals. </a:t>
            </a:r>
          </a:p>
          <a:p>
            <a:pPr algn="l">
              <a:buFont typeface="+mj-lt"/>
              <a:buAutoNum type="arabicPeriod"/>
            </a:pPr>
            <a:r>
              <a:rPr lang="en-US" sz="1600" b="0" i="0" dirty="0">
                <a:solidFill>
                  <a:srgbClr val="2D3B45"/>
                </a:solidFill>
                <a:effectLst/>
                <a:latin typeface="Lato Extended"/>
              </a:rPr>
              <a:t>Students will identify who committed the crime and why. </a:t>
            </a:r>
          </a:p>
          <a:p>
            <a:pPr algn="l"/>
            <a:r>
              <a:rPr lang="en-US" sz="1600" b="1" i="0" u="sng" dirty="0">
                <a:solidFill>
                  <a:srgbClr val="2D3B45"/>
                </a:solidFill>
                <a:effectLst/>
                <a:latin typeface="Lato Extended"/>
              </a:rPr>
              <a:t>Scoring</a:t>
            </a:r>
            <a:r>
              <a:rPr lang="en-US" sz="1600" b="0" i="0" dirty="0">
                <a:solidFill>
                  <a:srgbClr val="2D3B45"/>
                </a:solidFill>
                <a:effectLst/>
                <a:latin typeface="Lato Extended"/>
              </a:rPr>
              <a:t>: </a:t>
            </a:r>
          </a:p>
          <a:p>
            <a:pPr algn="l"/>
            <a:r>
              <a:rPr lang="en-US" sz="1600" b="0" i="0" dirty="0">
                <a:solidFill>
                  <a:srgbClr val="2D3B45"/>
                </a:solidFill>
                <a:effectLst/>
                <a:latin typeface="Lato Extended"/>
              </a:rPr>
              <a:t>The score will be determine using the following formula: identification of powders - 50%, chromatography - 15%, fingerprints - 10%, and identification of the criminals 25%. </a:t>
            </a:r>
          </a:p>
          <a:p>
            <a:pPr algn="l"/>
            <a:r>
              <a:rPr lang="en-US" sz="1600" b="0" i="0" dirty="0">
                <a:solidFill>
                  <a:srgbClr val="2D3B45"/>
                </a:solidFill>
                <a:effectLst/>
                <a:latin typeface="Lato Extended"/>
              </a:rPr>
              <a:t> </a:t>
            </a:r>
          </a:p>
          <a:p>
            <a:pPr algn="l"/>
            <a:r>
              <a:rPr lang="en-US" sz="1600" b="1" i="0" u="sng" dirty="0">
                <a:solidFill>
                  <a:srgbClr val="2D3B45"/>
                </a:solidFill>
                <a:effectLst/>
                <a:latin typeface="Lato Extended"/>
              </a:rPr>
              <a:t>Practice Suggestions:</a:t>
            </a:r>
            <a:endParaRPr lang="en-US" sz="1600" b="0" i="0" dirty="0">
              <a:solidFill>
                <a:srgbClr val="2D3B45"/>
              </a:solidFill>
              <a:effectLst/>
              <a:latin typeface="Lato Extended"/>
            </a:endParaRPr>
          </a:p>
          <a:p>
            <a:pPr algn="l"/>
            <a:r>
              <a:rPr lang="en-US" sz="1600" b="0" i="0" dirty="0">
                <a:solidFill>
                  <a:srgbClr val="2D3B45"/>
                </a:solidFill>
                <a:effectLst/>
                <a:latin typeface="Lato Extended"/>
              </a:rPr>
              <a:t>Fingerprints: Many cards can be found online. Give students a magnifying glass and have them match prints from different samples. Again, many can be found online by googling “fingerprint samples”.</a:t>
            </a:r>
          </a:p>
          <a:p>
            <a:pPr algn="l"/>
            <a:r>
              <a:rPr lang="en-US" sz="1600" b="0" i="0" dirty="0">
                <a:solidFill>
                  <a:srgbClr val="2D3B45"/>
                </a:solidFill>
                <a:effectLst/>
                <a:latin typeface="Lato Extended"/>
              </a:rPr>
              <a:t> </a:t>
            </a:r>
          </a:p>
          <a:p>
            <a:pPr algn="l"/>
            <a:r>
              <a:rPr lang="en-US" sz="1600" b="0" i="0" dirty="0">
                <a:solidFill>
                  <a:srgbClr val="2D3B45"/>
                </a:solidFill>
                <a:effectLst/>
                <a:latin typeface="Lato Extended"/>
              </a:rPr>
              <a:t>Chromatography: Have students use chromatography paper (you can use paper towels or coffee filters) to complete chromatograph of pen ink. Many videos can be found on YouTube to give a demonstration.</a:t>
            </a:r>
          </a:p>
          <a:p>
            <a:pPr algn="l"/>
            <a:r>
              <a:rPr lang="en-US" sz="1600" b="0" i="0" dirty="0">
                <a:solidFill>
                  <a:srgbClr val="2D3B45"/>
                </a:solidFill>
                <a:effectLst/>
                <a:latin typeface="Lato Extended"/>
              </a:rPr>
              <a:t> </a:t>
            </a:r>
          </a:p>
          <a:p>
            <a:pPr algn="l"/>
            <a:r>
              <a:rPr lang="en-US" sz="1600" b="0" i="0" dirty="0">
                <a:solidFill>
                  <a:srgbClr val="2D3B45"/>
                </a:solidFill>
                <a:effectLst/>
                <a:latin typeface="Lato Extended"/>
              </a:rPr>
              <a:t>Powders: Use the powders listed above. Students will need to identify each with a magnifying glass or mixing with water, vinegar, or iodine solution.</a:t>
            </a:r>
          </a:p>
          <a:p>
            <a:endParaRPr lang="en-US" dirty="0"/>
          </a:p>
        </p:txBody>
      </p:sp>
    </p:spTree>
    <p:extLst>
      <p:ext uri="{BB962C8B-B14F-4D97-AF65-F5344CB8AC3E}">
        <p14:creationId xmlns:p14="http://schemas.microsoft.com/office/powerpoint/2010/main" val="108731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A974A3-75E2-4429-99F2-A5DB0655514E}"/>
              </a:ext>
            </a:extLst>
          </p:cNvPr>
          <p:cNvSpPr txBox="1"/>
          <p:nvPr/>
        </p:nvSpPr>
        <p:spPr>
          <a:xfrm>
            <a:off x="457200" y="750629"/>
            <a:ext cx="6096000" cy="646331"/>
          </a:xfrm>
          <a:prstGeom prst="rect">
            <a:avLst/>
          </a:prstGeom>
          <a:noFill/>
        </p:spPr>
        <p:txBody>
          <a:bodyPr wrap="square">
            <a:spAutoFit/>
          </a:bodyPr>
          <a:lstStyle/>
          <a:p>
            <a:r>
              <a:rPr lang="en-US" dirty="0">
                <a:hlinkClick r:id="rId2"/>
              </a:rPr>
              <a:t>https://www.youtube.com/watch?v=1tOAc0vTjMM</a:t>
            </a:r>
            <a:endParaRPr lang="en-US" dirty="0"/>
          </a:p>
          <a:p>
            <a:endParaRPr lang="en-US" dirty="0"/>
          </a:p>
        </p:txBody>
      </p:sp>
      <p:sp>
        <p:nvSpPr>
          <p:cNvPr id="4" name="TextBox 3">
            <a:extLst>
              <a:ext uri="{FF2B5EF4-FFF2-40B4-BE49-F238E27FC236}">
                <a16:creationId xmlns:a16="http://schemas.microsoft.com/office/drawing/2014/main" id="{CFB72B7B-46CC-4C95-BC67-35EB5F0FAAA9}"/>
              </a:ext>
            </a:extLst>
          </p:cNvPr>
          <p:cNvSpPr txBox="1"/>
          <p:nvPr/>
        </p:nvSpPr>
        <p:spPr>
          <a:xfrm>
            <a:off x="457200" y="447675"/>
            <a:ext cx="6734175" cy="646331"/>
          </a:xfrm>
          <a:prstGeom prst="rect">
            <a:avLst/>
          </a:prstGeom>
          <a:noFill/>
        </p:spPr>
        <p:txBody>
          <a:bodyPr wrap="square" rtlCol="0">
            <a:spAutoFit/>
          </a:bodyPr>
          <a:lstStyle/>
          <a:p>
            <a:r>
              <a:rPr lang="en-US" b="1" i="0" dirty="0">
                <a:solidFill>
                  <a:srgbClr val="0F0F0F"/>
                </a:solidFill>
                <a:effectLst/>
                <a:latin typeface="Roboto" panose="02000000000000000000" pitchFamily="2" charset="0"/>
              </a:rPr>
              <a:t>Science Olympiad Crime Busters- Chromatography demo</a:t>
            </a:r>
          </a:p>
          <a:p>
            <a:endParaRPr lang="en-US" dirty="0"/>
          </a:p>
        </p:txBody>
      </p:sp>
      <p:sp>
        <p:nvSpPr>
          <p:cNvPr id="6" name="TextBox 5">
            <a:extLst>
              <a:ext uri="{FF2B5EF4-FFF2-40B4-BE49-F238E27FC236}">
                <a16:creationId xmlns:a16="http://schemas.microsoft.com/office/drawing/2014/main" id="{A5C0B68A-1794-412F-9337-1D4CAB899EF1}"/>
              </a:ext>
            </a:extLst>
          </p:cNvPr>
          <p:cNvSpPr txBox="1"/>
          <p:nvPr/>
        </p:nvSpPr>
        <p:spPr>
          <a:xfrm>
            <a:off x="457200" y="2141367"/>
            <a:ext cx="6096000" cy="646331"/>
          </a:xfrm>
          <a:prstGeom prst="rect">
            <a:avLst/>
          </a:prstGeom>
          <a:noFill/>
        </p:spPr>
        <p:txBody>
          <a:bodyPr wrap="square">
            <a:spAutoFit/>
          </a:bodyPr>
          <a:lstStyle/>
          <a:p>
            <a:r>
              <a:rPr lang="en-US" dirty="0">
                <a:hlinkClick r:id="rId3"/>
              </a:rPr>
              <a:t>https://www.youtube.com/watch?v=TtAENPSThI4</a:t>
            </a:r>
            <a:endParaRPr lang="en-US" dirty="0"/>
          </a:p>
          <a:p>
            <a:endParaRPr lang="en-US" dirty="0"/>
          </a:p>
        </p:txBody>
      </p:sp>
      <p:sp>
        <p:nvSpPr>
          <p:cNvPr id="7" name="TextBox 6">
            <a:extLst>
              <a:ext uri="{FF2B5EF4-FFF2-40B4-BE49-F238E27FC236}">
                <a16:creationId xmlns:a16="http://schemas.microsoft.com/office/drawing/2014/main" id="{64510CF8-AB33-4EC3-8822-FD0D43545F07}"/>
              </a:ext>
            </a:extLst>
          </p:cNvPr>
          <p:cNvSpPr txBox="1"/>
          <p:nvPr/>
        </p:nvSpPr>
        <p:spPr>
          <a:xfrm>
            <a:off x="457200" y="1699914"/>
            <a:ext cx="3314700" cy="461665"/>
          </a:xfrm>
          <a:prstGeom prst="rect">
            <a:avLst/>
          </a:prstGeom>
          <a:noFill/>
        </p:spPr>
        <p:txBody>
          <a:bodyPr wrap="square" rtlCol="0">
            <a:spAutoFit/>
          </a:bodyPr>
          <a:lstStyle/>
          <a:p>
            <a:r>
              <a:rPr lang="en-US" sz="2400" b="1" dirty="0"/>
              <a:t>Paper Chromatography </a:t>
            </a:r>
          </a:p>
        </p:txBody>
      </p:sp>
      <p:sp>
        <p:nvSpPr>
          <p:cNvPr id="11" name="TextBox 10">
            <a:extLst>
              <a:ext uri="{FF2B5EF4-FFF2-40B4-BE49-F238E27FC236}">
                <a16:creationId xmlns:a16="http://schemas.microsoft.com/office/drawing/2014/main" id="{5D8BF950-B98D-48FF-9509-52C16CAD03AA}"/>
              </a:ext>
            </a:extLst>
          </p:cNvPr>
          <p:cNvSpPr txBox="1"/>
          <p:nvPr/>
        </p:nvSpPr>
        <p:spPr>
          <a:xfrm>
            <a:off x="457200" y="3423972"/>
            <a:ext cx="6096000" cy="646331"/>
          </a:xfrm>
          <a:prstGeom prst="rect">
            <a:avLst/>
          </a:prstGeom>
          <a:noFill/>
        </p:spPr>
        <p:txBody>
          <a:bodyPr wrap="square">
            <a:spAutoFit/>
          </a:bodyPr>
          <a:lstStyle/>
          <a:p>
            <a:r>
              <a:rPr lang="en-US" dirty="0">
                <a:hlinkClick r:id="rId4"/>
              </a:rPr>
              <a:t>https://www.soinc.org/science-crime-busters-notes</a:t>
            </a:r>
            <a:endParaRPr lang="en-US" dirty="0"/>
          </a:p>
          <a:p>
            <a:endParaRPr lang="en-US" dirty="0"/>
          </a:p>
        </p:txBody>
      </p:sp>
      <p:sp>
        <p:nvSpPr>
          <p:cNvPr id="12" name="TextBox 11">
            <a:extLst>
              <a:ext uri="{FF2B5EF4-FFF2-40B4-BE49-F238E27FC236}">
                <a16:creationId xmlns:a16="http://schemas.microsoft.com/office/drawing/2014/main" id="{24804330-3901-47F1-B5B3-3D162E1EAEEC}"/>
              </a:ext>
            </a:extLst>
          </p:cNvPr>
          <p:cNvSpPr txBox="1"/>
          <p:nvPr/>
        </p:nvSpPr>
        <p:spPr>
          <a:xfrm>
            <a:off x="457200" y="2905986"/>
            <a:ext cx="5438775" cy="523220"/>
          </a:xfrm>
          <a:prstGeom prst="rect">
            <a:avLst/>
          </a:prstGeom>
          <a:noFill/>
        </p:spPr>
        <p:txBody>
          <a:bodyPr wrap="square" rtlCol="0">
            <a:spAutoFit/>
          </a:bodyPr>
          <a:lstStyle/>
          <a:p>
            <a:r>
              <a:rPr lang="en-US" sz="2800" b="1" dirty="0"/>
              <a:t>Crime Buster notes </a:t>
            </a:r>
          </a:p>
        </p:txBody>
      </p:sp>
      <p:sp>
        <p:nvSpPr>
          <p:cNvPr id="13" name="TextBox 12">
            <a:extLst>
              <a:ext uri="{FF2B5EF4-FFF2-40B4-BE49-F238E27FC236}">
                <a16:creationId xmlns:a16="http://schemas.microsoft.com/office/drawing/2014/main" id="{E506F3CB-460E-4E8F-82C7-77AD9E6C549B}"/>
              </a:ext>
            </a:extLst>
          </p:cNvPr>
          <p:cNvSpPr txBox="1"/>
          <p:nvPr/>
        </p:nvSpPr>
        <p:spPr>
          <a:xfrm>
            <a:off x="6753225" y="770840"/>
            <a:ext cx="5076825" cy="707886"/>
          </a:xfrm>
          <a:prstGeom prst="rect">
            <a:avLst/>
          </a:prstGeom>
          <a:noFill/>
        </p:spPr>
        <p:txBody>
          <a:bodyPr wrap="square" rtlCol="0">
            <a:spAutoFit/>
          </a:bodyPr>
          <a:lstStyle/>
          <a:p>
            <a:pPr algn="r"/>
            <a:r>
              <a:rPr lang="en-US" sz="4000" b="1" dirty="0"/>
              <a:t>Watch these videos!!!</a:t>
            </a:r>
          </a:p>
        </p:txBody>
      </p:sp>
    </p:spTree>
    <p:extLst>
      <p:ext uri="{BB962C8B-B14F-4D97-AF65-F5344CB8AC3E}">
        <p14:creationId xmlns:p14="http://schemas.microsoft.com/office/powerpoint/2010/main" val="424188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23AB1D-EA88-4742-8158-D9C62BC09839}"/>
              </a:ext>
            </a:extLst>
          </p:cNvPr>
          <p:cNvPicPr>
            <a:picLocks noChangeAspect="1"/>
          </p:cNvPicPr>
          <p:nvPr/>
        </p:nvPicPr>
        <p:blipFill>
          <a:blip r:embed="rId2"/>
          <a:stretch>
            <a:fillRect/>
          </a:stretch>
        </p:blipFill>
        <p:spPr>
          <a:xfrm>
            <a:off x="-323850" y="109184"/>
            <a:ext cx="6375064" cy="6639632"/>
          </a:xfrm>
          <a:prstGeom prst="rect">
            <a:avLst/>
          </a:prstGeom>
        </p:spPr>
      </p:pic>
      <p:sp>
        <p:nvSpPr>
          <p:cNvPr id="9" name="TextBox 8">
            <a:extLst>
              <a:ext uri="{FF2B5EF4-FFF2-40B4-BE49-F238E27FC236}">
                <a16:creationId xmlns:a16="http://schemas.microsoft.com/office/drawing/2014/main" id="{E98FA2FD-BEA8-4CD2-92CA-B4520D4D5699}"/>
              </a:ext>
            </a:extLst>
          </p:cNvPr>
          <p:cNvSpPr txBox="1"/>
          <p:nvPr/>
        </p:nvSpPr>
        <p:spPr>
          <a:xfrm>
            <a:off x="6748463" y="386834"/>
            <a:ext cx="5157787" cy="646331"/>
          </a:xfrm>
          <a:prstGeom prst="rect">
            <a:avLst/>
          </a:prstGeom>
          <a:noFill/>
        </p:spPr>
        <p:txBody>
          <a:bodyPr wrap="square">
            <a:spAutoFit/>
          </a:bodyPr>
          <a:lstStyle/>
          <a:p>
            <a:r>
              <a:rPr lang="en-US" dirty="0">
                <a:hlinkClick r:id="rId3"/>
              </a:rPr>
              <a:t>https://www.youtube.com/watch?v=1G03TEN3w2o</a:t>
            </a:r>
            <a:endParaRPr lang="en-US" dirty="0"/>
          </a:p>
          <a:p>
            <a:endParaRPr lang="en-US" dirty="0"/>
          </a:p>
        </p:txBody>
      </p:sp>
      <p:sp>
        <p:nvSpPr>
          <p:cNvPr id="10" name="TextBox 9">
            <a:extLst>
              <a:ext uri="{FF2B5EF4-FFF2-40B4-BE49-F238E27FC236}">
                <a16:creationId xmlns:a16="http://schemas.microsoft.com/office/drawing/2014/main" id="{44F2AD5A-5A65-4370-9C7B-EA8E22E4F9E7}"/>
              </a:ext>
            </a:extLst>
          </p:cNvPr>
          <p:cNvSpPr txBox="1"/>
          <p:nvPr/>
        </p:nvSpPr>
        <p:spPr>
          <a:xfrm>
            <a:off x="8848725" y="709999"/>
            <a:ext cx="3152775" cy="369332"/>
          </a:xfrm>
          <a:prstGeom prst="rect">
            <a:avLst/>
          </a:prstGeom>
          <a:noFill/>
        </p:spPr>
        <p:txBody>
          <a:bodyPr wrap="square" rtlCol="0">
            <a:spAutoFit/>
          </a:bodyPr>
          <a:lstStyle/>
          <a:p>
            <a:r>
              <a:rPr lang="en-US" b="1" dirty="0"/>
              <a:t>Very basics about fingerprints</a:t>
            </a:r>
          </a:p>
        </p:txBody>
      </p:sp>
      <p:sp>
        <p:nvSpPr>
          <p:cNvPr id="12" name="TextBox 11">
            <a:extLst>
              <a:ext uri="{FF2B5EF4-FFF2-40B4-BE49-F238E27FC236}">
                <a16:creationId xmlns:a16="http://schemas.microsoft.com/office/drawing/2014/main" id="{9D5C014A-EC3F-482D-81D4-FAD83DAECAC8}"/>
              </a:ext>
            </a:extLst>
          </p:cNvPr>
          <p:cNvSpPr txBox="1"/>
          <p:nvPr/>
        </p:nvSpPr>
        <p:spPr>
          <a:xfrm>
            <a:off x="6596063" y="1402496"/>
            <a:ext cx="5157787" cy="1938992"/>
          </a:xfrm>
          <a:prstGeom prst="rect">
            <a:avLst/>
          </a:prstGeom>
          <a:noFill/>
        </p:spPr>
        <p:txBody>
          <a:bodyPr wrap="square">
            <a:spAutoFit/>
          </a:bodyPr>
          <a:lstStyle/>
          <a:p>
            <a:pPr algn="r"/>
            <a:r>
              <a:rPr lang="en-US" sz="4000" b="1" dirty="0"/>
              <a:t>Whorl</a:t>
            </a:r>
          </a:p>
          <a:p>
            <a:pPr algn="r"/>
            <a:r>
              <a:rPr lang="en-US" sz="4000" b="1" dirty="0"/>
              <a:t>Loop</a:t>
            </a:r>
          </a:p>
          <a:p>
            <a:pPr algn="r"/>
            <a:r>
              <a:rPr lang="en-US" sz="4000" b="1" dirty="0"/>
              <a:t>Arch </a:t>
            </a:r>
          </a:p>
        </p:txBody>
      </p:sp>
    </p:spTree>
    <p:extLst>
      <p:ext uri="{BB962C8B-B14F-4D97-AF65-F5344CB8AC3E}">
        <p14:creationId xmlns:p14="http://schemas.microsoft.com/office/powerpoint/2010/main" val="209380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E9D3C-0612-4A15-A34E-26D8E1E17C7A}"/>
              </a:ext>
            </a:extLst>
          </p:cNvPr>
          <p:cNvPicPr>
            <a:picLocks noChangeAspect="1"/>
          </p:cNvPicPr>
          <p:nvPr/>
        </p:nvPicPr>
        <p:blipFill>
          <a:blip r:embed="rId2"/>
          <a:stretch>
            <a:fillRect/>
          </a:stretch>
        </p:blipFill>
        <p:spPr>
          <a:xfrm>
            <a:off x="6086475" y="109184"/>
            <a:ext cx="6051214" cy="7072666"/>
          </a:xfrm>
          <a:prstGeom prst="rect">
            <a:avLst/>
          </a:prstGeom>
        </p:spPr>
      </p:pic>
      <p:pic>
        <p:nvPicPr>
          <p:cNvPr id="4" name="Picture 3">
            <a:extLst>
              <a:ext uri="{FF2B5EF4-FFF2-40B4-BE49-F238E27FC236}">
                <a16:creationId xmlns:a16="http://schemas.microsoft.com/office/drawing/2014/main" id="{15323385-9685-43BC-8543-FE6EF19CCC3F}"/>
              </a:ext>
            </a:extLst>
          </p:cNvPr>
          <p:cNvPicPr>
            <a:picLocks noChangeAspect="1"/>
          </p:cNvPicPr>
          <p:nvPr/>
        </p:nvPicPr>
        <p:blipFill>
          <a:blip r:embed="rId3"/>
          <a:stretch>
            <a:fillRect/>
          </a:stretch>
        </p:blipFill>
        <p:spPr>
          <a:xfrm>
            <a:off x="-276225" y="1009398"/>
            <a:ext cx="6553199" cy="4276977"/>
          </a:xfrm>
          <a:prstGeom prst="rect">
            <a:avLst/>
          </a:prstGeom>
        </p:spPr>
      </p:pic>
    </p:spTree>
    <p:extLst>
      <p:ext uri="{BB962C8B-B14F-4D97-AF65-F5344CB8AC3E}">
        <p14:creationId xmlns:p14="http://schemas.microsoft.com/office/powerpoint/2010/main" val="313492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3C5600-2984-4385-A34A-48B1DAE8AB83}"/>
              </a:ext>
            </a:extLst>
          </p:cNvPr>
          <p:cNvSpPr txBox="1"/>
          <p:nvPr/>
        </p:nvSpPr>
        <p:spPr>
          <a:xfrm>
            <a:off x="243840" y="21665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Data Crunchers</a:t>
            </a:r>
            <a:endParaRPr lang="en-US" sz="4800" dirty="0"/>
          </a:p>
        </p:txBody>
      </p:sp>
    </p:spTree>
    <p:extLst>
      <p:ext uri="{BB962C8B-B14F-4D97-AF65-F5344CB8AC3E}">
        <p14:creationId xmlns:p14="http://schemas.microsoft.com/office/powerpoint/2010/main" val="160504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320C8-5D78-4ECB-9B55-30AB7F7DE523}"/>
              </a:ext>
            </a:extLst>
          </p:cNvPr>
          <p:cNvSpPr txBox="1"/>
          <p:nvPr/>
        </p:nvSpPr>
        <p:spPr>
          <a:xfrm>
            <a:off x="213360" y="12521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Deep Blue Sea</a:t>
            </a:r>
            <a:endParaRPr lang="en-US" sz="4800" dirty="0"/>
          </a:p>
        </p:txBody>
      </p:sp>
      <p:sp>
        <p:nvSpPr>
          <p:cNvPr id="4" name="TextBox 3">
            <a:extLst>
              <a:ext uri="{FF2B5EF4-FFF2-40B4-BE49-F238E27FC236}">
                <a16:creationId xmlns:a16="http://schemas.microsoft.com/office/drawing/2014/main" id="{5590B8CB-9404-43F5-8394-9BD8F3DFBF99}"/>
              </a:ext>
            </a:extLst>
          </p:cNvPr>
          <p:cNvSpPr txBox="1"/>
          <p:nvPr/>
        </p:nvSpPr>
        <p:spPr>
          <a:xfrm>
            <a:off x="502444" y="1082159"/>
            <a:ext cx="6129336" cy="646331"/>
          </a:xfrm>
          <a:prstGeom prst="rect">
            <a:avLst/>
          </a:prstGeom>
          <a:noFill/>
        </p:spPr>
        <p:txBody>
          <a:bodyPr wrap="square">
            <a:spAutoFit/>
          </a:bodyPr>
          <a:lstStyle/>
          <a:p>
            <a:r>
              <a:rPr lang="en-US" dirty="0">
                <a:hlinkClick r:id="rId2"/>
              </a:rPr>
              <a:t>https://gmscienceolympiad.weebly.com/deep-blue-sea.html</a:t>
            </a:r>
            <a:endParaRPr lang="en-US" dirty="0"/>
          </a:p>
          <a:p>
            <a:endParaRPr lang="en-US" dirty="0"/>
          </a:p>
        </p:txBody>
      </p:sp>
    </p:spTree>
    <p:extLst>
      <p:ext uri="{BB962C8B-B14F-4D97-AF65-F5344CB8AC3E}">
        <p14:creationId xmlns:p14="http://schemas.microsoft.com/office/powerpoint/2010/main" val="408573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line image">
            <a:extLst>
              <a:ext uri="{FF2B5EF4-FFF2-40B4-BE49-F238E27FC236}">
                <a16:creationId xmlns:a16="http://schemas.microsoft.com/office/drawing/2014/main" id="{5B5FF9E6-8421-4BF8-8B71-56C26CFDD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670796"/>
            <a:ext cx="43719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E68D45F-31DA-4091-BF4E-8683AE4F9DD2}"/>
              </a:ext>
            </a:extLst>
          </p:cNvPr>
          <p:cNvSpPr txBox="1"/>
          <p:nvPr/>
        </p:nvSpPr>
        <p:spPr>
          <a:xfrm>
            <a:off x="1876425" y="-19050"/>
            <a:ext cx="9124950" cy="5447645"/>
          </a:xfrm>
          <a:prstGeom prst="rect">
            <a:avLst/>
          </a:prstGeom>
          <a:noFill/>
        </p:spPr>
        <p:txBody>
          <a:bodyPr wrap="square" rtlCol="0">
            <a:spAutoFit/>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rPr>
              <a:t>Wynnton Arts Academy Science Olym</a:t>
            </a:r>
            <a:r>
              <a:rPr lang="en-US" sz="3200" b="1" dirty="0">
                <a:latin typeface="Calibri" panose="020F0502020204030204" pitchFamily="34" charset="0"/>
                <a:ea typeface="Calibri" panose="020F0502020204030204" pitchFamily="34" charset="0"/>
              </a:rPr>
              <a:t>pics Team 2025</a:t>
            </a:r>
            <a:endParaRPr lang="en-US" sz="3200" b="1"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b="1" dirty="0">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Alison </a:t>
            </a:r>
            <a:r>
              <a:rPr lang="en-US" sz="2000" b="1" dirty="0" err="1">
                <a:effectLst/>
                <a:latin typeface="Calibri" panose="020F0502020204030204" pitchFamily="34" charset="0"/>
                <a:ea typeface="Calibri" panose="020F0502020204030204" pitchFamily="34" charset="0"/>
              </a:rPr>
              <a:t>Thorton</a:t>
            </a:r>
            <a:r>
              <a:rPr lang="en-US" sz="2000" b="1" dirty="0">
                <a:effectLst/>
                <a:latin typeface="Calibri" panose="020F0502020204030204" pitchFamily="34" charset="0"/>
                <a:ea typeface="Calibri" panose="020F0502020204030204" pitchFamily="34" charset="0"/>
              </a:rPr>
              <a:t>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Kayla W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err="1">
                <a:effectLst/>
                <a:latin typeface="Calibri" panose="020F0502020204030204" pitchFamily="34" charset="0"/>
                <a:ea typeface="Calibri" panose="020F0502020204030204" pitchFamily="34" charset="0"/>
              </a:rPr>
              <a:t>LaDarius</a:t>
            </a:r>
            <a:r>
              <a:rPr lang="en-US" sz="2000" b="1" dirty="0">
                <a:effectLst/>
                <a:latin typeface="Calibri" panose="020F0502020204030204" pitchFamily="34" charset="0"/>
                <a:ea typeface="Calibri" panose="020F0502020204030204" pitchFamily="34" charset="0"/>
              </a:rPr>
              <a:t> (5) </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Charisma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Delaney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Quincy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Mason Young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Kayla Kemp (5)</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Karter Watson (4)</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 Jayce Taylor (4)</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Tyler Williams (4)</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rPr>
              <a:t>Skylar Snow,  (3)</a:t>
            </a:r>
            <a:endParaRPr lang="en-US" sz="2000" dirty="0">
              <a:effectLst/>
              <a:latin typeface="Calibri" panose="020F0502020204030204" pitchFamily="34" charset="0"/>
              <a:ea typeface="Calibri" panose="020F0502020204030204" pitchFamily="34" charset="0"/>
            </a:endParaRPr>
          </a:p>
          <a:p>
            <a:r>
              <a:rPr lang="en-US" dirty="0"/>
              <a:t>				</a:t>
            </a:r>
            <a:r>
              <a:rPr lang="en-US" b="1" dirty="0"/>
              <a:t>Olivia Kemp (3)</a:t>
            </a:r>
          </a:p>
        </p:txBody>
      </p:sp>
    </p:spTree>
    <p:extLst>
      <p:ext uri="{BB962C8B-B14F-4D97-AF65-F5344CB8AC3E}">
        <p14:creationId xmlns:p14="http://schemas.microsoft.com/office/powerpoint/2010/main" val="186500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8129F2-59FC-4FFC-94EB-41A200DBEC12}"/>
              </a:ext>
            </a:extLst>
          </p:cNvPr>
          <p:cNvSpPr txBox="1"/>
          <p:nvPr/>
        </p:nvSpPr>
        <p:spPr>
          <a:xfrm>
            <a:off x="329565" y="288409"/>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Disease Detectives</a:t>
            </a:r>
            <a:endParaRPr lang="en-US" sz="4800" dirty="0"/>
          </a:p>
        </p:txBody>
      </p:sp>
      <p:sp>
        <p:nvSpPr>
          <p:cNvPr id="4" name="TextBox 3">
            <a:extLst>
              <a:ext uri="{FF2B5EF4-FFF2-40B4-BE49-F238E27FC236}">
                <a16:creationId xmlns:a16="http://schemas.microsoft.com/office/drawing/2014/main" id="{C788DFFC-122D-449F-91EB-BA284CBFEECA}"/>
              </a:ext>
            </a:extLst>
          </p:cNvPr>
          <p:cNvSpPr txBox="1"/>
          <p:nvPr/>
        </p:nvSpPr>
        <p:spPr>
          <a:xfrm>
            <a:off x="3048000" y="3244334"/>
            <a:ext cx="6096000" cy="646331"/>
          </a:xfrm>
          <a:prstGeom prst="rect">
            <a:avLst/>
          </a:prstGeom>
          <a:noFill/>
        </p:spPr>
        <p:txBody>
          <a:bodyPr wrap="square">
            <a:spAutoFit/>
          </a:bodyPr>
          <a:lstStyle/>
          <a:p>
            <a:r>
              <a:rPr lang="en-US" dirty="0">
                <a:hlinkClick r:id="rId2"/>
              </a:rPr>
              <a:t>https://www.soinc.org/disease-detectives-c</a:t>
            </a:r>
            <a:endParaRPr lang="en-US" dirty="0"/>
          </a:p>
          <a:p>
            <a:endParaRPr lang="en-US" dirty="0"/>
          </a:p>
        </p:txBody>
      </p:sp>
    </p:spTree>
    <p:extLst>
      <p:ext uri="{BB962C8B-B14F-4D97-AF65-F5344CB8AC3E}">
        <p14:creationId xmlns:p14="http://schemas.microsoft.com/office/powerpoint/2010/main" val="2759752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9FFAC-A305-4E51-A601-E554584B2B91}"/>
              </a:ext>
            </a:extLst>
          </p:cNvPr>
          <p:cNvSpPr txBox="1"/>
          <p:nvPr/>
        </p:nvSpPr>
        <p:spPr>
          <a:xfrm>
            <a:off x="182880" y="22681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Egg Drop</a:t>
            </a:r>
            <a:endParaRPr lang="en-US" sz="4800" dirty="0"/>
          </a:p>
        </p:txBody>
      </p:sp>
      <p:sp>
        <p:nvSpPr>
          <p:cNvPr id="2" name="TextBox 1">
            <a:extLst>
              <a:ext uri="{FF2B5EF4-FFF2-40B4-BE49-F238E27FC236}">
                <a16:creationId xmlns:a16="http://schemas.microsoft.com/office/drawing/2014/main" id="{0D9C9620-BB81-4EDF-80EF-CDBF357ABDEE}"/>
              </a:ext>
            </a:extLst>
          </p:cNvPr>
          <p:cNvSpPr txBox="1"/>
          <p:nvPr/>
        </p:nvSpPr>
        <p:spPr>
          <a:xfrm>
            <a:off x="357187" y="1225689"/>
            <a:ext cx="11477625" cy="3323987"/>
          </a:xfrm>
          <a:prstGeom prst="rect">
            <a:avLst/>
          </a:prstGeom>
          <a:noFill/>
        </p:spPr>
        <p:txBody>
          <a:bodyPr wrap="square" rtlCol="0">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rPr>
              <a:t>Egg Drop: No parachute. The students will receive 20 packing peanuts, 2 pieces of paper, 36’’ of masking tape, and some scissors. They will have about 20 minutes to construct a device to drop about 3 meters. The goal is to have an unbroken egg and drop on a target. Winners will be decided by no broken egg and closest to target. So build a device that does not roll</a:t>
            </a:r>
            <a:r>
              <a:rPr lang="en-US" sz="3200" dirty="0">
                <a:effectLst/>
                <a:latin typeface="Segoe UI Emoji" panose="020B0502040204020203" pitchFamily="34" charset="0"/>
                <a:ea typeface="Calibri" panose="020F0502020204030204" pitchFamily="34" charset="0"/>
                <a:cs typeface="Segoe UI Emoji" panose="020B0502040204020203" pitchFamily="34" charset="0"/>
              </a:rPr>
              <a:t>😊</a:t>
            </a:r>
            <a:endParaRPr lang="en-US" sz="3200" dirty="0">
              <a:effectLst/>
              <a:latin typeface="Calibri" panose="020F0502020204030204" pitchFamily="34" charset="0"/>
              <a:ea typeface="Calibri" panose="020F0502020204030204" pitchFamily="34" charset="0"/>
            </a:endParaRPr>
          </a:p>
          <a:p>
            <a:r>
              <a:rPr lang="en-US" dirty="0"/>
              <a:t>- Mr. Ben Travers</a:t>
            </a:r>
          </a:p>
        </p:txBody>
      </p:sp>
    </p:spTree>
    <p:extLst>
      <p:ext uri="{BB962C8B-B14F-4D97-AF65-F5344CB8AC3E}">
        <p14:creationId xmlns:p14="http://schemas.microsoft.com/office/powerpoint/2010/main" val="233263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498F5-EE23-48F9-8503-6BBAAF991FAB}"/>
              </a:ext>
            </a:extLst>
          </p:cNvPr>
          <p:cNvSpPr txBox="1"/>
          <p:nvPr/>
        </p:nvSpPr>
        <p:spPr>
          <a:xfrm>
            <a:off x="71120" y="8457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Grab a Gram</a:t>
            </a:r>
            <a:endParaRPr lang="en-US" sz="4800" dirty="0"/>
          </a:p>
        </p:txBody>
      </p:sp>
      <p:sp>
        <p:nvSpPr>
          <p:cNvPr id="6" name="TextBox 5">
            <a:extLst>
              <a:ext uri="{FF2B5EF4-FFF2-40B4-BE49-F238E27FC236}">
                <a16:creationId xmlns:a16="http://schemas.microsoft.com/office/drawing/2014/main" id="{D5FD0BE8-5630-4700-B1F2-B82D6565EF79}"/>
              </a:ext>
            </a:extLst>
          </p:cNvPr>
          <p:cNvSpPr txBox="1"/>
          <p:nvPr/>
        </p:nvSpPr>
        <p:spPr>
          <a:xfrm>
            <a:off x="447675" y="1019175"/>
            <a:ext cx="11458575" cy="5909310"/>
          </a:xfrm>
          <a:prstGeom prst="rect">
            <a:avLst/>
          </a:prstGeom>
          <a:noFill/>
        </p:spPr>
        <p:txBody>
          <a:bodyPr wrap="square" rtlCol="0">
            <a:spAutoFit/>
          </a:bodyPr>
          <a:lstStyle/>
          <a:p>
            <a:pPr algn="l"/>
            <a:r>
              <a:rPr lang="en-US" b="1" i="0" u="sng" dirty="0">
                <a:solidFill>
                  <a:srgbClr val="2D3B45"/>
                </a:solidFill>
                <a:effectLst/>
                <a:latin typeface="Lato Extended"/>
              </a:rPr>
              <a:t>Description</a:t>
            </a:r>
            <a:r>
              <a:rPr lang="en-US" b="1" i="0" dirty="0">
                <a:solidFill>
                  <a:srgbClr val="2D3B45"/>
                </a:solidFill>
                <a:effectLst/>
                <a:latin typeface="Lato Extended"/>
              </a:rPr>
              <a:t>: </a:t>
            </a:r>
            <a:r>
              <a:rPr lang="en-US" b="0" i="0" dirty="0">
                <a:solidFill>
                  <a:srgbClr val="2D3B45"/>
                </a:solidFill>
                <a:effectLst/>
                <a:latin typeface="Lato Extended"/>
              </a:rPr>
              <a:t>Teams will work together to pick up 50-75 grams of two different sets of materials. There will be two different rounds using different materials. </a:t>
            </a:r>
            <a:endParaRPr lang="en-US" dirty="0">
              <a:solidFill>
                <a:srgbClr val="2D3B45"/>
              </a:solidFill>
              <a:latin typeface="Lato Extended"/>
            </a:endParaRPr>
          </a:p>
          <a:p>
            <a:pPr algn="l"/>
            <a:r>
              <a:rPr lang="en-US" b="0" i="0" dirty="0">
                <a:solidFill>
                  <a:srgbClr val="2D3B45"/>
                </a:solidFill>
                <a:effectLst/>
                <a:latin typeface="Lato Extended"/>
              </a:rPr>
              <a:t> </a:t>
            </a:r>
            <a:r>
              <a:rPr lang="en-US" sz="1200" b="0" i="1" dirty="0">
                <a:solidFill>
                  <a:srgbClr val="2D3B45"/>
                </a:solidFill>
                <a:effectLst/>
                <a:latin typeface="Lato Extended"/>
              </a:rPr>
              <a:t>Each team member picks up some of the given material and places it in the provided container for delivery to the judges for massing. The object of Discovering STEM Program  the activity is to come as close to 50 grams as possible when obtaining the samples</a:t>
            </a:r>
            <a:r>
              <a:rPr lang="en-US" b="0" i="0" dirty="0">
                <a:solidFill>
                  <a:srgbClr val="2D3B45"/>
                </a:solidFill>
                <a:effectLst/>
                <a:latin typeface="Lato Extended"/>
              </a:rPr>
              <a:t>. </a:t>
            </a:r>
          </a:p>
          <a:p>
            <a:pPr algn="l"/>
            <a:r>
              <a:rPr lang="en-US" b="1" i="0" u="sng" dirty="0">
                <a:solidFill>
                  <a:srgbClr val="2D3B45"/>
                </a:solidFill>
                <a:effectLst/>
                <a:latin typeface="Lato Extended"/>
              </a:rPr>
              <a:t>Team Members</a:t>
            </a:r>
            <a:r>
              <a:rPr lang="en-US" b="0" i="0" dirty="0">
                <a:solidFill>
                  <a:srgbClr val="2D3B45"/>
                </a:solidFill>
                <a:effectLst/>
                <a:latin typeface="Lato Extended"/>
              </a:rPr>
              <a:t>: 2 students </a:t>
            </a:r>
          </a:p>
          <a:p>
            <a:pPr algn="l"/>
            <a:r>
              <a:rPr lang="en-US" b="1" i="0" u="sng" dirty="0">
                <a:solidFill>
                  <a:srgbClr val="2D3B45"/>
                </a:solidFill>
                <a:effectLst/>
                <a:latin typeface="Lato Extended"/>
              </a:rPr>
              <a:t>The Rules</a:t>
            </a:r>
            <a:r>
              <a:rPr lang="en-US" b="0" i="0" dirty="0">
                <a:solidFill>
                  <a:srgbClr val="2D3B45"/>
                </a:solidFill>
                <a:effectLst/>
                <a:latin typeface="Lato Extended"/>
              </a:rPr>
              <a:t>:</a:t>
            </a:r>
          </a:p>
          <a:p>
            <a:pPr algn="l">
              <a:buFont typeface="+mj-lt"/>
              <a:buAutoNum type="arabicPeriod"/>
            </a:pPr>
            <a:r>
              <a:rPr lang="en-US" b="0" i="0" dirty="0">
                <a:solidFill>
                  <a:srgbClr val="2D3B45"/>
                </a:solidFill>
                <a:effectLst/>
                <a:latin typeface="Lato Extended"/>
              </a:rPr>
              <a:t>Each student will have to pick up some of a material and place it in a clear cup. The amount will be specified at the event The materials could be one of the following: sand, paper clips, cereal, packing peanuts, beans, rice, etc. </a:t>
            </a:r>
          </a:p>
          <a:p>
            <a:pPr algn="l"/>
            <a:r>
              <a:rPr lang="en-US" b="1" i="0" u="sng" dirty="0">
                <a:solidFill>
                  <a:srgbClr val="2D3B45"/>
                </a:solidFill>
                <a:effectLst/>
                <a:latin typeface="Lato Extended"/>
              </a:rPr>
              <a:t>Scoring</a:t>
            </a:r>
            <a:r>
              <a:rPr lang="en-US" b="0" i="0" dirty="0">
                <a:solidFill>
                  <a:srgbClr val="2D3B45"/>
                </a:solidFill>
                <a:effectLst/>
                <a:latin typeface="Lato Extended"/>
              </a:rPr>
              <a:t>: </a:t>
            </a:r>
          </a:p>
          <a:p>
            <a:pPr algn="l"/>
            <a:r>
              <a:rPr lang="en-US" b="0" i="0" dirty="0">
                <a:solidFill>
                  <a:srgbClr val="2D3B45"/>
                </a:solidFill>
                <a:effectLst/>
                <a:latin typeface="Lato Extended"/>
              </a:rPr>
              <a:t>The goal is to get as close to a set amount in grams as possible. Each team member will get  a material and set amount any where between 50-75 grams. The team that gets closest to a combined total  will win.  If a team is  given the amount of 50 grams and goes over 50, those points will be subtracted from 50 to find their score. For example, if a team scored 58 they would have 50 - 8 = 42.   Any team scoring less than 50 per round will keep that exact score. </a:t>
            </a:r>
          </a:p>
          <a:p>
            <a:pPr algn="l"/>
            <a:r>
              <a:rPr lang="en-US" b="1" i="0" dirty="0">
                <a:solidFill>
                  <a:srgbClr val="2D3B45"/>
                </a:solidFill>
                <a:effectLst/>
                <a:latin typeface="Lato Extended"/>
              </a:rPr>
              <a:t>Practice Ideas:</a:t>
            </a:r>
            <a:r>
              <a:rPr lang="en-US" b="0" i="0" dirty="0">
                <a:solidFill>
                  <a:srgbClr val="2D3B45"/>
                </a:solidFill>
                <a:effectLst/>
                <a:latin typeface="Lato Extended"/>
              </a:rPr>
              <a:t> </a:t>
            </a:r>
          </a:p>
          <a:p>
            <a:pPr algn="l"/>
            <a:r>
              <a:rPr lang="en-US" b="0" i="0" dirty="0">
                <a:solidFill>
                  <a:srgbClr val="2D3B45"/>
                </a:solidFill>
                <a:effectLst/>
                <a:latin typeface="Lato Extended"/>
              </a:rPr>
              <a:t>Have students become familiar with what a gram, 25g, 50g, 100g, etc. feels like.  Have them weigh certain materials to learn what their mass could be.  We will use a brown paper lunch sack or a cup for measuring mass, so it is suggested to practice this way. Students will work together, so it is suggested to have them each become comfortable with what 50g feels like. </a:t>
            </a:r>
          </a:p>
          <a:p>
            <a:endParaRPr lang="en-US" dirty="0"/>
          </a:p>
        </p:txBody>
      </p:sp>
      <p:sp>
        <p:nvSpPr>
          <p:cNvPr id="7" name="TextBox 6">
            <a:extLst>
              <a:ext uri="{FF2B5EF4-FFF2-40B4-BE49-F238E27FC236}">
                <a16:creationId xmlns:a16="http://schemas.microsoft.com/office/drawing/2014/main" id="{A01F32AA-94EA-460B-80B2-A86BCA6D2A2E}"/>
              </a:ext>
            </a:extLst>
          </p:cNvPr>
          <p:cNvSpPr txBox="1"/>
          <p:nvPr/>
        </p:nvSpPr>
        <p:spPr>
          <a:xfrm>
            <a:off x="5334000" y="390525"/>
            <a:ext cx="6391275" cy="646331"/>
          </a:xfrm>
          <a:prstGeom prst="rect">
            <a:avLst/>
          </a:prstGeom>
          <a:noFill/>
        </p:spPr>
        <p:txBody>
          <a:bodyPr wrap="square" rtlCol="0">
            <a:spAutoFit/>
          </a:bodyPr>
          <a:lstStyle/>
          <a:p>
            <a:r>
              <a:rPr lang="en-US" dirty="0">
                <a:hlinkClick r:id="rId2"/>
              </a:rPr>
              <a:t>https://www.facebook.com/watch/?v=488410092070530</a:t>
            </a:r>
            <a:endParaRPr lang="en-US" dirty="0"/>
          </a:p>
          <a:p>
            <a:endParaRPr lang="en-US" dirty="0"/>
          </a:p>
        </p:txBody>
      </p:sp>
    </p:spTree>
    <p:extLst>
      <p:ext uri="{BB962C8B-B14F-4D97-AF65-F5344CB8AC3E}">
        <p14:creationId xmlns:p14="http://schemas.microsoft.com/office/powerpoint/2010/main" val="2080977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C81BCE-0B99-47C1-927A-C0919D145C56}"/>
              </a:ext>
            </a:extLst>
          </p:cNvPr>
          <p:cNvSpPr txBox="1"/>
          <p:nvPr/>
        </p:nvSpPr>
        <p:spPr>
          <a:xfrm>
            <a:off x="172720" y="226814"/>
            <a:ext cx="67564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Mystery Architecture</a:t>
            </a:r>
            <a:endParaRPr lang="en-US" sz="4800" dirty="0"/>
          </a:p>
        </p:txBody>
      </p:sp>
      <p:sp>
        <p:nvSpPr>
          <p:cNvPr id="8" name="TextBox 7">
            <a:extLst>
              <a:ext uri="{FF2B5EF4-FFF2-40B4-BE49-F238E27FC236}">
                <a16:creationId xmlns:a16="http://schemas.microsoft.com/office/drawing/2014/main" id="{C66F5C92-4D3D-4D6A-A2C9-DEE7BEF0FCB9}"/>
              </a:ext>
            </a:extLst>
          </p:cNvPr>
          <p:cNvSpPr txBox="1"/>
          <p:nvPr/>
        </p:nvSpPr>
        <p:spPr>
          <a:xfrm>
            <a:off x="904874" y="1200150"/>
            <a:ext cx="10658475" cy="1754326"/>
          </a:xfrm>
          <a:prstGeom prst="rect">
            <a:avLst/>
          </a:prstGeom>
          <a:noFill/>
        </p:spPr>
        <p:txBody>
          <a:bodyPr wrap="square" rtlCol="0">
            <a:spAutoFit/>
          </a:bodyPr>
          <a:lstStyle/>
          <a:p>
            <a:r>
              <a:rPr lang="en-US" sz="3600" b="0" i="0" dirty="0">
                <a:solidFill>
                  <a:srgbClr val="040C28"/>
                </a:solidFill>
                <a:effectLst/>
                <a:latin typeface="Google Sans"/>
              </a:rPr>
              <a:t>Students will be given a mystery set of materials to build a freestanding tower as tall as they can</a:t>
            </a:r>
            <a:r>
              <a:rPr lang="en-US" sz="3600" b="0" i="0" dirty="0">
                <a:solidFill>
                  <a:srgbClr val="474747"/>
                </a:solidFill>
                <a:effectLst/>
                <a:latin typeface="Google Sans"/>
              </a:rPr>
              <a:t>. The tower should be constructed to support a tennis ball at its top.</a:t>
            </a:r>
            <a:endParaRPr lang="en-US" sz="3600" dirty="0"/>
          </a:p>
        </p:txBody>
      </p:sp>
    </p:spTree>
    <p:extLst>
      <p:ext uri="{BB962C8B-B14F-4D97-AF65-F5344CB8AC3E}">
        <p14:creationId xmlns:p14="http://schemas.microsoft.com/office/powerpoint/2010/main" val="315404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FC76A-9D64-4DE1-96D1-2352DC3D167F}"/>
              </a:ext>
            </a:extLst>
          </p:cNvPr>
          <p:cNvSpPr txBox="1"/>
          <p:nvPr/>
        </p:nvSpPr>
        <p:spPr>
          <a:xfrm>
            <a:off x="193040" y="11505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No Bones About It</a:t>
            </a:r>
            <a:endParaRPr lang="en-US" sz="4800" dirty="0"/>
          </a:p>
        </p:txBody>
      </p:sp>
    </p:spTree>
    <p:extLst>
      <p:ext uri="{BB962C8B-B14F-4D97-AF65-F5344CB8AC3E}">
        <p14:creationId xmlns:p14="http://schemas.microsoft.com/office/powerpoint/2010/main" val="440610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B35C0-C2DD-4CC7-91A9-2DAAC20A9043}"/>
              </a:ext>
            </a:extLst>
          </p:cNvPr>
          <p:cNvSpPr txBox="1"/>
          <p:nvPr/>
        </p:nvSpPr>
        <p:spPr>
          <a:xfrm>
            <a:off x="345440" y="18617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Paper Rockets</a:t>
            </a:r>
            <a:endParaRPr lang="en-US" sz="4800" dirty="0"/>
          </a:p>
        </p:txBody>
      </p:sp>
    </p:spTree>
    <p:extLst>
      <p:ext uri="{BB962C8B-B14F-4D97-AF65-F5344CB8AC3E}">
        <p14:creationId xmlns:p14="http://schemas.microsoft.com/office/powerpoint/2010/main" val="374146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43C11-0280-4732-9795-60D807A575E9}"/>
              </a:ext>
            </a:extLst>
          </p:cNvPr>
          <p:cNvSpPr txBox="1"/>
          <p:nvPr/>
        </p:nvSpPr>
        <p:spPr>
          <a:xfrm>
            <a:off x="162560" y="18617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Rock Hound</a:t>
            </a:r>
            <a:endParaRPr lang="en-US" sz="4800" dirty="0"/>
          </a:p>
        </p:txBody>
      </p:sp>
    </p:spTree>
    <p:extLst>
      <p:ext uri="{BB962C8B-B14F-4D97-AF65-F5344CB8AC3E}">
        <p14:creationId xmlns:p14="http://schemas.microsoft.com/office/powerpoint/2010/main" val="340691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2FC02A-0C23-44A5-A5EA-623A7CF3A16C}"/>
              </a:ext>
            </a:extLst>
          </p:cNvPr>
          <p:cNvSpPr txBox="1"/>
          <p:nvPr/>
        </p:nvSpPr>
        <p:spPr>
          <a:xfrm>
            <a:off x="132080" y="7441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Starry </a:t>
            </a:r>
            <a:r>
              <a:rPr lang="en-US" sz="4800" b="1" i="0" dirty="0" err="1">
                <a:solidFill>
                  <a:srgbClr val="000000"/>
                </a:solidFill>
                <a:effectLst/>
                <a:latin typeface="Arial" panose="020B0604020202020204" pitchFamily="34" charset="0"/>
              </a:rPr>
              <a:t>Starry</a:t>
            </a:r>
            <a:r>
              <a:rPr lang="en-US" sz="4800" b="1" i="0" dirty="0">
                <a:solidFill>
                  <a:srgbClr val="000000"/>
                </a:solidFill>
                <a:effectLst/>
                <a:latin typeface="Arial" panose="020B0604020202020204" pitchFamily="34" charset="0"/>
              </a:rPr>
              <a:t> Night</a:t>
            </a:r>
            <a:endParaRPr lang="en-US" sz="4800" dirty="0"/>
          </a:p>
        </p:txBody>
      </p:sp>
    </p:spTree>
    <p:extLst>
      <p:ext uri="{BB962C8B-B14F-4D97-AF65-F5344CB8AC3E}">
        <p14:creationId xmlns:p14="http://schemas.microsoft.com/office/powerpoint/2010/main" val="183217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6913E1-7795-4A2F-87E7-9586B92BAB4A}"/>
              </a:ext>
            </a:extLst>
          </p:cNvPr>
          <p:cNvSpPr txBox="1"/>
          <p:nvPr/>
        </p:nvSpPr>
        <p:spPr>
          <a:xfrm>
            <a:off x="71120" y="84574"/>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Water Rockets</a:t>
            </a:r>
            <a:endParaRPr lang="en-US" sz="4800" dirty="0"/>
          </a:p>
        </p:txBody>
      </p:sp>
    </p:spTree>
    <p:extLst>
      <p:ext uri="{BB962C8B-B14F-4D97-AF65-F5344CB8AC3E}">
        <p14:creationId xmlns:p14="http://schemas.microsoft.com/office/powerpoint/2010/main" val="1980912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C6D53-0985-4859-8D7A-040B73AF4601}"/>
              </a:ext>
            </a:extLst>
          </p:cNvPr>
          <p:cNvSpPr txBox="1"/>
          <p:nvPr/>
        </p:nvSpPr>
        <p:spPr>
          <a:xfrm>
            <a:off x="111760" y="176014"/>
            <a:ext cx="6096000" cy="830997"/>
          </a:xfrm>
          <a:prstGeom prst="rect">
            <a:avLst/>
          </a:prstGeom>
          <a:noFill/>
        </p:spPr>
        <p:txBody>
          <a:bodyPr wrap="square">
            <a:spAutoFit/>
          </a:bodyPr>
          <a:lstStyle/>
          <a:p>
            <a:pPr algn="l"/>
            <a:r>
              <a:rPr lang="en-US" sz="4800" b="1" i="0" dirty="0">
                <a:solidFill>
                  <a:srgbClr val="000000"/>
                </a:solidFill>
                <a:effectLst/>
                <a:latin typeface="Arial" panose="020B0604020202020204" pitchFamily="34" charset="0"/>
              </a:rPr>
              <a:t>Weather or Not</a:t>
            </a:r>
          </a:p>
        </p:txBody>
      </p:sp>
    </p:spTree>
    <p:extLst>
      <p:ext uri="{BB962C8B-B14F-4D97-AF65-F5344CB8AC3E}">
        <p14:creationId xmlns:p14="http://schemas.microsoft.com/office/powerpoint/2010/main" val="285201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9498C-14A1-4465-A7C3-771B52F91DD4}"/>
              </a:ext>
            </a:extLst>
          </p:cNvPr>
          <p:cNvSpPr txBox="1"/>
          <p:nvPr/>
        </p:nvSpPr>
        <p:spPr>
          <a:xfrm>
            <a:off x="4060826" y="345440"/>
            <a:ext cx="6180454" cy="7171194"/>
          </a:xfrm>
          <a:prstGeom prst="rect">
            <a:avLst/>
          </a:prstGeom>
          <a:noFill/>
        </p:spPr>
        <p:txBody>
          <a:bodyPr wrap="square" rtlCol="0">
            <a:spAutoFit/>
          </a:bodyPr>
          <a:lstStyle/>
          <a:p>
            <a:pPr algn="l"/>
            <a:r>
              <a:rPr lang="en-US" sz="2000" b="1" i="0" dirty="0">
                <a:solidFill>
                  <a:srgbClr val="000000"/>
                </a:solidFill>
                <a:effectLst/>
                <a:latin typeface="Arial" panose="020B0604020202020204" pitchFamily="34" charset="0"/>
              </a:rPr>
              <a:t>1.Backyard Biologists</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2. Barge Building</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3. Bridge Building</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4. Chopper Challenge NEW for 2025</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5. Crime Busters</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6. Data Crunchers</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7. Deep Blue Sea</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8. Disease Detectives</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9. Egg Drop</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10. Grab a Gram</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11. Gummy Bear Launch NEW for 2025</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12. Mystery Architecture</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13. No Bones About It</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14. Paper Rockets</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15. Rock Hound</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16. </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17. Water Rockets</a:t>
            </a:r>
            <a:br>
              <a:rPr lang="en-US" sz="2000" b="1" i="0" dirty="0">
                <a:solidFill>
                  <a:srgbClr val="000000"/>
                </a:solidFill>
                <a:effectLst/>
                <a:latin typeface="Lato" panose="020F0502020204030203" pitchFamily="34" charset="0"/>
              </a:rPr>
            </a:br>
            <a:r>
              <a:rPr lang="en-US" sz="2000" b="1" i="0" dirty="0">
                <a:solidFill>
                  <a:srgbClr val="000000"/>
                </a:solidFill>
                <a:effectLst/>
                <a:latin typeface="Arial" panose="020B0604020202020204" pitchFamily="34" charset="0"/>
              </a:rPr>
              <a:t>18. Weather or Not</a:t>
            </a:r>
          </a:p>
          <a:p>
            <a:pPr algn="l"/>
            <a:br>
              <a:rPr lang="en-US" sz="2000" b="0" i="0" dirty="0">
                <a:solidFill>
                  <a:srgbClr val="000000"/>
                </a:solidFill>
                <a:effectLst/>
                <a:latin typeface="Lato" panose="020F0502020204030203" pitchFamily="34" charset="0"/>
              </a:rPr>
            </a:br>
            <a:r>
              <a:rPr lang="en-US" sz="2000" b="0" i="0" dirty="0">
                <a:solidFill>
                  <a:srgbClr val="000000"/>
                </a:solidFill>
                <a:effectLst/>
                <a:latin typeface="Arial" panose="020B0604020202020204" pitchFamily="34" charset="0"/>
              </a:rPr>
              <a:t>Visit </a:t>
            </a:r>
            <a:r>
              <a:rPr lang="en-US" sz="2000" b="0" i="0" dirty="0">
                <a:solidFill>
                  <a:srgbClr val="000000"/>
                </a:solidFill>
                <a:effectLst/>
                <a:latin typeface="Arial" panose="020B0604020202020204" pitchFamily="34" charset="0"/>
                <a:hlinkClick r:id="rId2"/>
              </a:rPr>
              <a:t>www.georgiascienceteacher.org/gaeso</a:t>
            </a:r>
            <a:endParaRPr lang="en-US" sz="2000" b="0" i="0" dirty="0">
              <a:solidFill>
                <a:srgbClr val="000000"/>
              </a:solidFill>
              <a:effectLst/>
              <a:latin typeface="Arial" panose="020B0604020202020204" pitchFamily="34" charset="0"/>
            </a:endParaRPr>
          </a:p>
          <a:p>
            <a:pPr algn="l"/>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Lato" panose="020F0502020204030203" pitchFamily="34" charset="0"/>
            </a:endParaRPr>
          </a:p>
          <a:p>
            <a:br>
              <a:rPr lang="en-US" sz="2000" b="0" i="0" dirty="0">
                <a:solidFill>
                  <a:srgbClr val="000000"/>
                </a:solidFill>
                <a:effectLst/>
                <a:latin typeface="Lato" panose="020F0502020204030203" pitchFamily="34" charset="0"/>
              </a:rPr>
            </a:br>
            <a:endParaRPr lang="en-US" sz="2000" dirty="0"/>
          </a:p>
        </p:txBody>
      </p:sp>
      <p:sp>
        <p:nvSpPr>
          <p:cNvPr id="6" name="TextBox 5">
            <a:extLst>
              <a:ext uri="{FF2B5EF4-FFF2-40B4-BE49-F238E27FC236}">
                <a16:creationId xmlns:a16="http://schemas.microsoft.com/office/drawing/2014/main" id="{E7A5576E-CC25-4AD1-B580-01CF3FC0DA40}"/>
              </a:ext>
            </a:extLst>
          </p:cNvPr>
          <p:cNvSpPr txBox="1"/>
          <p:nvPr/>
        </p:nvSpPr>
        <p:spPr>
          <a:xfrm>
            <a:off x="4480560" y="4915654"/>
            <a:ext cx="6096000" cy="369332"/>
          </a:xfrm>
          <a:prstGeom prst="rect">
            <a:avLst/>
          </a:prstGeom>
          <a:noFill/>
        </p:spPr>
        <p:txBody>
          <a:bodyPr wrap="square">
            <a:spAutoFit/>
          </a:bodyPr>
          <a:lstStyle/>
          <a:p>
            <a:r>
              <a:rPr lang="en-US" sz="1800" b="1" i="0" dirty="0">
                <a:solidFill>
                  <a:srgbClr val="000000"/>
                </a:solidFill>
                <a:effectLst/>
                <a:latin typeface="Arial" panose="020B0604020202020204" pitchFamily="34" charset="0"/>
              </a:rPr>
              <a:t>Starry </a:t>
            </a:r>
            <a:r>
              <a:rPr lang="en-US" sz="1800" b="1" i="0" dirty="0" err="1">
                <a:solidFill>
                  <a:srgbClr val="000000"/>
                </a:solidFill>
                <a:effectLst/>
                <a:latin typeface="Arial" panose="020B0604020202020204" pitchFamily="34" charset="0"/>
              </a:rPr>
              <a:t>Starry</a:t>
            </a:r>
            <a:r>
              <a:rPr lang="en-US" sz="1800" b="1" i="0" dirty="0">
                <a:solidFill>
                  <a:srgbClr val="000000"/>
                </a:solidFill>
                <a:effectLst/>
                <a:latin typeface="Arial" panose="020B0604020202020204" pitchFamily="34" charset="0"/>
              </a:rPr>
              <a:t> Night</a:t>
            </a:r>
            <a:endParaRPr lang="en-US" dirty="0"/>
          </a:p>
        </p:txBody>
      </p:sp>
    </p:spTree>
    <p:extLst>
      <p:ext uri="{BB962C8B-B14F-4D97-AF65-F5344CB8AC3E}">
        <p14:creationId xmlns:p14="http://schemas.microsoft.com/office/powerpoint/2010/main" val="2226687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904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28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604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1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C16A-C267-4490-8669-D3BB1185D710}"/>
              </a:ext>
            </a:extLst>
          </p:cNvPr>
          <p:cNvSpPr txBox="1"/>
          <p:nvPr/>
        </p:nvSpPr>
        <p:spPr>
          <a:xfrm>
            <a:off x="2367280" y="682397"/>
            <a:ext cx="7914640" cy="4401205"/>
          </a:xfrm>
          <a:prstGeom prst="rect">
            <a:avLst/>
          </a:prstGeom>
          <a:noFill/>
        </p:spPr>
        <p:txBody>
          <a:bodyPr wrap="square">
            <a:spAutoFit/>
          </a:bodyPr>
          <a:lstStyle/>
          <a:p>
            <a:pPr algn="l"/>
            <a:r>
              <a:rPr lang="en-US" sz="4000" b="0" i="0" dirty="0">
                <a:solidFill>
                  <a:srgbClr val="373737"/>
                </a:solidFill>
                <a:effectLst/>
                <a:latin typeface="Open Sans" panose="020B0606030504020204" pitchFamily="34" charset="0"/>
              </a:rPr>
              <a:t>Georgia unique events are:</a:t>
            </a:r>
          </a:p>
          <a:p>
            <a:pPr algn="l"/>
            <a:endParaRPr lang="en-US" sz="4000" b="0" i="0" dirty="0">
              <a:solidFill>
                <a:srgbClr val="373737"/>
              </a:solidFill>
              <a:effectLst/>
              <a:latin typeface="Open Sans" panose="020B0606030504020204" pitchFamily="34" charset="0"/>
            </a:endParaRPr>
          </a:p>
          <a:p>
            <a:pPr marL="1143000" lvl="2" indent="-228600" algn="l">
              <a:buFont typeface="Arial" panose="020B0604020202020204" pitchFamily="34" charset="0"/>
              <a:buChar char="•"/>
            </a:pPr>
            <a:r>
              <a:rPr lang="en-US" sz="4000" b="0" i="0" u="none" strike="noStrike" dirty="0">
                <a:solidFill>
                  <a:srgbClr val="61A9D2"/>
                </a:solidFill>
                <a:effectLst/>
                <a:latin typeface="Open Sans" panose="020B0606030504020204" pitchFamily="34" charset="0"/>
                <a:hlinkClick r:id="rId2"/>
              </a:rPr>
              <a:t>Backyard Biologists</a:t>
            </a:r>
            <a:endParaRPr lang="en-US" sz="4000" b="0" i="0" dirty="0">
              <a:solidFill>
                <a:srgbClr val="373737"/>
              </a:solidFill>
              <a:effectLst/>
              <a:latin typeface="Open Sans" panose="020B0606030504020204" pitchFamily="34" charset="0"/>
            </a:endParaRPr>
          </a:p>
          <a:p>
            <a:pPr marL="1143000" lvl="2" indent="-228600" algn="l">
              <a:buFont typeface="Arial" panose="020B0604020202020204" pitchFamily="34" charset="0"/>
              <a:buChar char="•"/>
            </a:pPr>
            <a:r>
              <a:rPr lang="en-US" sz="4000" b="0" i="0" u="none" strike="noStrike" dirty="0">
                <a:solidFill>
                  <a:srgbClr val="61A9D2"/>
                </a:solidFill>
                <a:effectLst/>
                <a:latin typeface="Open Sans" panose="020B0606030504020204" pitchFamily="34" charset="0"/>
                <a:hlinkClick r:id="rId3"/>
              </a:rPr>
              <a:t>Bridge Building</a:t>
            </a:r>
            <a:endParaRPr lang="en-US" sz="4000" b="0" i="0" dirty="0">
              <a:solidFill>
                <a:srgbClr val="373737"/>
              </a:solidFill>
              <a:effectLst/>
              <a:latin typeface="Open Sans" panose="020B0606030504020204" pitchFamily="34" charset="0"/>
            </a:endParaRPr>
          </a:p>
          <a:p>
            <a:pPr marL="1143000" lvl="2" indent="-228600" algn="l">
              <a:buFont typeface="Arial" panose="020B0604020202020204" pitchFamily="34" charset="0"/>
              <a:buChar char="•"/>
            </a:pPr>
            <a:r>
              <a:rPr lang="en-US" sz="4000" b="0" i="0" u="none" strike="noStrike" dirty="0">
                <a:solidFill>
                  <a:srgbClr val="61A9D2"/>
                </a:solidFill>
                <a:effectLst/>
                <a:latin typeface="Open Sans" panose="020B0606030504020204" pitchFamily="34" charset="0"/>
                <a:hlinkClick r:id="rId4"/>
              </a:rPr>
              <a:t>Data Crunchers</a:t>
            </a:r>
            <a:endParaRPr lang="en-US" sz="4000" b="0" i="0" dirty="0">
              <a:solidFill>
                <a:srgbClr val="373737"/>
              </a:solidFill>
              <a:effectLst/>
              <a:latin typeface="Open Sans" panose="020B0606030504020204" pitchFamily="34" charset="0"/>
            </a:endParaRPr>
          </a:p>
          <a:p>
            <a:pPr marL="1143000" lvl="2" indent="-228600" algn="l">
              <a:buFont typeface="Arial" panose="020B0604020202020204" pitchFamily="34" charset="0"/>
              <a:buChar char="•"/>
            </a:pPr>
            <a:r>
              <a:rPr lang="en-US" sz="4000" b="0" i="0" u="none" strike="noStrike" dirty="0">
                <a:solidFill>
                  <a:srgbClr val="61A9D2"/>
                </a:solidFill>
                <a:effectLst/>
                <a:latin typeface="Open Sans" panose="020B0606030504020204" pitchFamily="34" charset="0"/>
                <a:hlinkClick r:id="rId5"/>
              </a:rPr>
              <a:t>Egg Drop</a:t>
            </a:r>
            <a:endParaRPr lang="en-US" sz="4000" b="0" i="0" dirty="0">
              <a:solidFill>
                <a:srgbClr val="373737"/>
              </a:solidFill>
              <a:effectLst/>
              <a:latin typeface="Open Sans" panose="020B0606030504020204" pitchFamily="34" charset="0"/>
            </a:endParaRPr>
          </a:p>
          <a:p>
            <a:pPr marL="1143000" lvl="2" indent="-228600" algn="l">
              <a:buFont typeface="Arial" panose="020B0604020202020204" pitchFamily="34" charset="0"/>
              <a:buChar char="•"/>
            </a:pPr>
            <a:r>
              <a:rPr lang="en-US" sz="4000" b="0" i="0" dirty="0">
                <a:solidFill>
                  <a:srgbClr val="373737"/>
                </a:solidFill>
                <a:effectLst/>
                <a:latin typeface="Open Sans" panose="020B0606030504020204" pitchFamily="34" charset="0"/>
              </a:rPr>
              <a:t>Gummy Bear Launch</a:t>
            </a:r>
          </a:p>
        </p:txBody>
      </p:sp>
    </p:spTree>
    <p:extLst>
      <p:ext uri="{BB962C8B-B14F-4D97-AF65-F5344CB8AC3E}">
        <p14:creationId xmlns:p14="http://schemas.microsoft.com/office/powerpoint/2010/main" val="20818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E9080-FA2D-4A22-93AF-6EF78AFC6AB3}"/>
              </a:ext>
            </a:extLst>
          </p:cNvPr>
          <p:cNvSpPr txBox="1"/>
          <p:nvPr/>
        </p:nvSpPr>
        <p:spPr>
          <a:xfrm>
            <a:off x="355600" y="379214"/>
            <a:ext cx="6096000" cy="707886"/>
          </a:xfrm>
          <a:prstGeom prst="rect">
            <a:avLst/>
          </a:prstGeom>
          <a:noFill/>
        </p:spPr>
        <p:txBody>
          <a:bodyPr wrap="square">
            <a:spAutoFit/>
          </a:bodyPr>
          <a:lstStyle/>
          <a:p>
            <a:r>
              <a:rPr lang="en-US" sz="4000" b="1" i="0" dirty="0">
                <a:solidFill>
                  <a:srgbClr val="000000"/>
                </a:solidFill>
                <a:effectLst/>
                <a:latin typeface="Arial" panose="020B0604020202020204" pitchFamily="34" charset="0"/>
              </a:rPr>
              <a:t>Backyard Biologists</a:t>
            </a:r>
            <a:endParaRPr lang="en-US" sz="4000" dirty="0"/>
          </a:p>
        </p:txBody>
      </p:sp>
      <p:sp>
        <p:nvSpPr>
          <p:cNvPr id="2" name="TextBox 1">
            <a:extLst>
              <a:ext uri="{FF2B5EF4-FFF2-40B4-BE49-F238E27FC236}">
                <a16:creationId xmlns:a16="http://schemas.microsoft.com/office/drawing/2014/main" id="{7B68F682-EC0C-4D50-A196-57DC42B7C0B1}"/>
              </a:ext>
            </a:extLst>
          </p:cNvPr>
          <p:cNvSpPr txBox="1"/>
          <p:nvPr/>
        </p:nvSpPr>
        <p:spPr>
          <a:xfrm>
            <a:off x="355599" y="1115675"/>
            <a:ext cx="11445875" cy="6309420"/>
          </a:xfrm>
          <a:prstGeom prst="rect">
            <a:avLst/>
          </a:prstGeom>
          <a:noFill/>
        </p:spPr>
        <p:txBody>
          <a:bodyPr wrap="square" rtlCol="0">
            <a:spAutoFit/>
          </a:bodyPr>
          <a:lstStyle/>
          <a:p>
            <a:pPr algn="l"/>
            <a:r>
              <a:rPr lang="en-US" sz="1400" b="1" i="0" dirty="0">
                <a:solidFill>
                  <a:srgbClr val="2D3B45"/>
                </a:solidFill>
                <a:effectLst/>
                <a:latin typeface="Lato Extended"/>
              </a:rPr>
              <a:t>Materials:</a:t>
            </a:r>
          </a:p>
          <a:p>
            <a:pPr algn="l">
              <a:buFont typeface="+mj-lt"/>
              <a:buAutoNum type="arabicPeriod"/>
            </a:pPr>
            <a:r>
              <a:rPr lang="en-US" sz="1400" b="1" i="0" dirty="0">
                <a:solidFill>
                  <a:srgbClr val="2D3B45"/>
                </a:solidFill>
                <a:effectLst/>
                <a:latin typeface="Lato Extended"/>
              </a:rPr>
              <a:t>Each team </a:t>
            </a:r>
            <a:r>
              <a:rPr lang="en-US" sz="1400" b="1" i="0" dirty="0">
                <a:solidFill>
                  <a:srgbClr val="FF0000"/>
                </a:solidFill>
                <a:effectLst/>
                <a:latin typeface="Lato Extended"/>
              </a:rPr>
              <a:t>may bring up to 2 commercially produced field guides and/or 2 – 3-ring binders </a:t>
            </a:r>
            <a:r>
              <a:rPr lang="en-US" sz="1400" b="1" i="0" dirty="0">
                <a:solidFill>
                  <a:srgbClr val="2D3B45"/>
                </a:solidFill>
                <a:effectLst/>
                <a:latin typeface="Lato Extended"/>
              </a:rPr>
              <a:t>with pages in any form from any source. (This means 2 guides, or 2 binders or a guide and a binder.) No Actual specimens –plant or animal - are allowed in the</a:t>
            </a:r>
          </a:p>
          <a:p>
            <a:pPr algn="l">
              <a:buFont typeface="+mj-lt"/>
              <a:buAutoNum type="arabicPeriod"/>
            </a:pPr>
            <a:r>
              <a:rPr lang="en-US" sz="1400" b="1" i="0" dirty="0">
                <a:solidFill>
                  <a:srgbClr val="2D3B45"/>
                </a:solidFill>
                <a:effectLst/>
                <a:latin typeface="Lato Extended"/>
              </a:rPr>
              <a:t>Teams may also bring up to two hand lenses.</a:t>
            </a:r>
          </a:p>
          <a:p>
            <a:pPr algn="l"/>
            <a:r>
              <a:rPr lang="en-US" sz="1400" b="1" i="0" dirty="0">
                <a:solidFill>
                  <a:srgbClr val="2D3B45"/>
                </a:solidFill>
                <a:effectLst/>
                <a:latin typeface="Lato Extended"/>
              </a:rPr>
              <a:t> </a:t>
            </a:r>
          </a:p>
          <a:p>
            <a:pPr algn="l"/>
            <a:r>
              <a:rPr lang="en-US" sz="1400" b="1" i="0" dirty="0">
                <a:solidFill>
                  <a:srgbClr val="2D3B45"/>
                </a:solidFill>
                <a:effectLst/>
                <a:latin typeface="Lato Extended"/>
              </a:rPr>
              <a:t>The Competition:</a:t>
            </a:r>
          </a:p>
          <a:p>
            <a:pPr algn="l"/>
            <a:r>
              <a:rPr lang="en-US" sz="1400" b="1" i="0" dirty="0">
                <a:solidFill>
                  <a:srgbClr val="2D3B45"/>
                </a:solidFill>
                <a:effectLst/>
                <a:latin typeface="Lato Extended"/>
              </a:rPr>
              <a:t>This event will be run as stations that the students rotate through. Stations may include but are not limited to drawings, scenarios, leaves, photographs, specimens, and songs.</a:t>
            </a:r>
          </a:p>
          <a:p>
            <a:pPr algn="l"/>
            <a:r>
              <a:rPr lang="en-US" sz="1400" b="1" i="0" dirty="0">
                <a:solidFill>
                  <a:srgbClr val="2D3B45"/>
                </a:solidFill>
                <a:effectLst/>
                <a:latin typeface="Lato Extended"/>
              </a:rPr>
              <a:t> </a:t>
            </a:r>
          </a:p>
          <a:p>
            <a:pPr algn="l">
              <a:buFont typeface="+mj-lt"/>
              <a:buAutoNum type="arabicPeriod"/>
            </a:pPr>
            <a:r>
              <a:rPr lang="en-US" sz="1400" b="1" i="0" dirty="0">
                <a:solidFill>
                  <a:srgbClr val="2D3B45"/>
                </a:solidFill>
                <a:effectLst/>
                <a:latin typeface="Lato Extended"/>
              </a:rPr>
              <a:t>Plants and Horticulture</a:t>
            </a:r>
          </a:p>
          <a:p>
            <a:pPr marL="742950" lvl="1" indent="-285750" algn="l">
              <a:buFont typeface="+mj-lt"/>
              <a:buAutoNum type="arabicPeriod"/>
            </a:pPr>
            <a:r>
              <a:rPr lang="en-US" sz="1400" b="1" i="0" dirty="0">
                <a:solidFill>
                  <a:srgbClr val="2D3B45"/>
                </a:solidFill>
                <a:effectLst/>
                <a:latin typeface="Lato Extended"/>
              </a:rPr>
              <a:t>Identify plant structure such as leaves, bark, fruit, flower, native range, and</a:t>
            </a:r>
          </a:p>
          <a:p>
            <a:pPr marL="742950" lvl="1" indent="-285750" algn="l">
              <a:buFont typeface="+mj-lt"/>
              <a:buAutoNum type="arabicPeriod"/>
            </a:pPr>
            <a:r>
              <a:rPr lang="en-US" sz="1400" b="1" i="0" dirty="0">
                <a:solidFill>
                  <a:srgbClr val="2D3B45"/>
                </a:solidFill>
                <a:effectLst/>
                <a:latin typeface="Lato Extended"/>
              </a:rPr>
              <a:t>Concepts of gravitropism, phototropism, thigmotropism and</a:t>
            </a:r>
          </a:p>
          <a:p>
            <a:pPr marL="742950" lvl="1" indent="-285750" algn="l">
              <a:buFont typeface="+mj-lt"/>
              <a:buAutoNum type="arabicPeriod"/>
            </a:pPr>
            <a:r>
              <a:rPr lang="en-US" sz="1400" b="1" i="0" dirty="0">
                <a:solidFill>
                  <a:srgbClr val="2D3B45"/>
                </a:solidFill>
                <a:effectLst/>
                <a:latin typeface="Lato Extended"/>
              </a:rPr>
              <a:t>Basic soil properties (texture and capacity to hold water) and components (sand, clay and humus).</a:t>
            </a:r>
          </a:p>
          <a:p>
            <a:pPr algn="l"/>
            <a:r>
              <a:rPr lang="en-US" sz="1400" b="1" i="0" dirty="0">
                <a:solidFill>
                  <a:srgbClr val="2D3B45"/>
                </a:solidFill>
                <a:effectLst/>
                <a:latin typeface="Lato Extended"/>
              </a:rPr>
              <a:t> </a:t>
            </a:r>
          </a:p>
          <a:p>
            <a:pPr algn="l">
              <a:buFont typeface="+mj-lt"/>
              <a:buAutoNum type="arabicPeriod" startAt="2"/>
            </a:pPr>
            <a:r>
              <a:rPr lang="en-US" sz="1400" b="1" i="0" dirty="0">
                <a:solidFill>
                  <a:srgbClr val="2D3B45"/>
                </a:solidFill>
                <a:effectLst/>
                <a:latin typeface="Lato Extended"/>
              </a:rPr>
              <a:t>Wildlife</a:t>
            </a:r>
          </a:p>
          <a:p>
            <a:pPr marL="742950" lvl="1" indent="-285750" algn="l">
              <a:buFont typeface="+mj-lt"/>
              <a:buAutoNum type="arabicPeriod" startAt="2"/>
            </a:pPr>
            <a:r>
              <a:rPr lang="en-US" sz="1400" b="1" i="0" dirty="0">
                <a:solidFill>
                  <a:srgbClr val="2D3B45"/>
                </a:solidFill>
                <a:effectLst/>
                <a:latin typeface="Lato Extended"/>
              </a:rPr>
              <a:t>Basic characteristics and description of habitat</a:t>
            </a:r>
          </a:p>
          <a:p>
            <a:pPr marL="742950" lvl="1" indent="-285750" algn="l">
              <a:buFont typeface="+mj-lt"/>
              <a:buAutoNum type="arabicPeriod" startAt="2"/>
            </a:pPr>
            <a:r>
              <a:rPr lang="en-US" sz="1400" b="1" i="0" dirty="0">
                <a:solidFill>
                  <a:srgbClr val="2D3B45"/>
                </a:solidFill>
                <a:effectLst/>
                <a:latin typeface="Lato Extended"/>
              </a:rPr>
              <a:t>Eating habits and life cycles</a:t>
            </a:r>
          </a:p>
          <a:p>
            <a:pPr marL="742950" lvl="1" indent="-285750" algn="l">
              <a:buFont typeface="+mj-lt"/>
              <a:buAutoNum type="arabicPeriod" startAt="2"/>
            </a:pPr>
            <a:r>
              <a:rPr lang="en-US" sz="1400" b="1" i="0" dirty="0">
                <a:solidFill>
                  <a:srgbClr val="2D3B45"/>
                </a:solidFill>
                <a:effectLst/>
                <a:latin typeface="Lato Extended"/>
              </a:rPr>
              <a:t>Importance to the ecosystem and impact on humans or human activities</a:t>
            </a:r>
          </a:p>
          <a:p>
            <a:pPr marL="742950" lvl="1" indent="-285750" algn="l">
              <a:buFont typeface="+mj-lt"/>
              <a:buAutoNum type="arabicPeriod" startAt="2"/>
            </a:pPr>
            <a:r>
              <a:rPr lang="en-US" sz="1400" b="1" i="0" dirty="0">
                <a:solidFill>
                  <a:srgbClr val="2D3B45"/>
                </a:solidFill>
                <a:effectLst/>
                <a:latin typeface="Lato Extended"/>
              </a:rPr>
              <a:t>Identify calls, songs, tracks, pelts, skulls, and other identifying factors</a:t>
            </a:r>
          </a:p>
          <a:p>
            <a:pPr algn="l"/>
            <a:r>
              <a:rPr lang="en-US" sz="1400" b="1" i="0" dirty="0">
                <a:solidFill>
                  <a:srgbClr val="2D3B45"/>
                </a:solidFill>
                <a:effectLst/>
                <a:latin typeface="Lato Extended"/>
              </a:rPr>
              <a:t> </a:t>
            </a:r>
          </a:p>
          <a:p>
            <a:pPr algn="l"/>
            <a:r>
              <a:rPr lang="en-US" sz="1400" b="1" i="0" dirty="0">
                <a:solidFill>
                  <a:srgbClr val="2D3B45"/>
                </a:solidFill>
                <a:effectLst/>
                <a:latin typeface="Lato Extended"/>
              </a:rPr>
              <a:t> </a:t>
            </a:r>
          </a:p>
          <a:p>
            <a:pPr algn="l"/>
            <a:r>
              <a:rPr lang="en-US" sz="1400" b="1" i="0" dirty="0">
                <a:solidFill>
                  <a:srgbClr val="2D3B45"/>
                </a:solidFill>
                <a:effectLst/>
                <a:latin typeface="Lato Extended"/>
              </a:rPr>
              <a:t>Scoring:</a:t>
            </a:r>
          </a:p>
          <a:p>
            <a:pPr algn="l"/>
            <a:r>
              <a:rPr lang="en-US" sz="1400" b="1" i="0" dirty="0">
                <a:solidFill>
                  <a:srgbClr val="2D3B45"/>
                </a:solidFill>
                <a:effectLst/>
                <a:latin typeface="Lato Extended"/>
              </a:rPr>
              <a:t>The score will be based on the following:</a:t>
            </a:r>
          </a:p>
          <a:p>
            <a:pPr algn="l">
              <a:buFont typeface="Arial" panose="020B0604020202020204" pitchFamily="34" charset="0"/>
              <a:buChar char="•"/>
            </a:pPr>
            <a:r>
              <a:rPr lang="en-US" sz="1400" b="1" i="0" dirty="0">
                <a:solidFill>
                  <a:srgbClr val="2D3B45"/>
                </a:solidFill>
                <a:effectLst/>
                <a:latin typeface="Lato Extended"/>
              </a:rPr>
              <a:t>Points awarded for the accuracy of responses. Students are not required to provide scientific names of specimens. Common names are appropriate. Ties will be broken by responses to pre-selected questions chosen by the event</a:t>
            </a:r>
          </a:p>
          <a:p>
            <a:pPr algn="l"/>
            <a:r>
              <a:rPr lang="en-US" b="0" i="0" dirty="0">
                <a:solidFill>
                  <a:srgbClr val="2D3B45"/>
                </a:solidFill>
                <a:effectLst/>
                <a:latin typeface="Lato Extended"/>
              </a:rPr>
              <a:t> </a:t>
            </a:r>
          </a:p>
          <a:p>
            <a:pPr algn="l"/>
            <a:r>
              <a:rPr lang="en-US" b="0" i="0" dirty="0">
                <a:solidFill>
                  <a:srgbClr val="2D3B45"/>
                </a:solidFill>
                <a:effectLst/>
                <a:latin typeface="Lato Extended"/>
              </a:rPr>
              <a:t> </a:t>
            </a:r>
          </a:p>
          <a:p>
            <a:endParaRPr lang="en-US" dirty="0"/>
          </a:p>
        </p:txBody>
      </p:sp>
    </p:spTree>
    <p:extLst>
      <p:ext uri="{BB962C8B-B14F-4D97-AF65-F5344CB8AC3E}">
        <p14:creationId xmlns:p14="http://schemas.microsoft.com/office/powerpoint/2010/main" val="179514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1B22F-6CD7-49FB-BE37-DE2B2EEB29F5}"/>
              </a:ext>
            </a:extLst>
          </p:cNvPr>
          <p:cNvSpPr txBox="1"/>
          <p:nvPr/>
        </p:nvSpPr>
        <p:spPr>
          <a:xfrm>
            <a:off x="247650" y="381000"/>
            <a:ext cx="10210800" cy="1323439"/>
          </a:xfrm>
          <a:prstGeom prst="rect">
            <a:avLst/>
          </a:prstGeom>
          <a:noFill/>
        </p:spPr>
        <p:txBody>
          <a:bodyPr wrap="square" rtlCol="0">
            <a:spAutoFit/>
          </a:bodyPr>
          <a:lstStyle/>
          <a:p>
            <a:r>
              <a:rPr lang="en-US" sz="4800" b="1" dirty="0"/>
              <a:t>Backyard Biologist</a:t>
            </a:r>
          </a:p>
          <a:p>
            <a:r>
              <a:rPr lang="en-US" sz="3200" dirty="0"/>
              <a:t>Learn how to recognize these terms</a:t>
            </a:r>
          </a:p>
        </p:txBody>
      </p:sp>
      <p:pic>
        <p:nvPicPr>
          <p:cNvPr id="5" name="Picture 4">
            <a:extLst>
              <a:ext uri="{FF2B5EF4-FFF2-40B4-BE49-F238E27FC236}">
                <a16:creationId xmlns:a16="http://schemas.microsoft.com/office/drawing/2014/main" id="{410B1554-C946-4BCF-B4D8-747C227BB4BC}"/>
              </a:ext>
            </a:extLst>
          </p:cNvPr>
          <p:cNvPicPr>
            <a:picLocks noChangeAspect="1"/>
          </p:cNvPicPr>
          <p:nvPr/>
        </p:nvPicPr>
        <p:blipFill rotWithShape="1">
          <a:blip r:embed="rId2">
            <a:extLst>
              <a:ext uri="{28A0092B-C50C-407E-A947-70E740481C1C}">
                <a14:useLocalDpi xmlns:a14="http://schemas.microsoft.com/office/drawing/2010/main" val="0"/>
              </a:ext>
            </a:extLst>
          </a:blip>
          <a:srcRect r="18195" b="7261"/>
          <a:stretch/>
        </p:blipFill>
        <p:spPr>
          <a:xfrm rot="5400000">
            <a:off x="5950150" y="612579"/>
            <a:ext cx="6330176" cy="5524126"/>
          </a:xfrm>
          <a:prstGeom prst="rect">
            <a:avLst/>
          </a:prstGeom>
        </p:spPr>
      </p:pic>
      <p:sp>
        <p:nvSpPr>
          <p:cNvPr id="6" name="TextBox 5">
            <a:extLst>
              <a:ext uri="{FF2B5EF4-FFF2-40B4-BE49-F238E27FC236}">
                <a16:creationId xmlns:a16="http://schemas.microsoft.com/office/drawing/2014/main" id="{5833C427-6127-4760-B462-DE97440CC817}"/>
              </a:ext>
            </a:extLst>
          </p:cNvPr>
          <p:cNvSpPr txBox="1"/>
          <p:nvPr/>
        </p:nvSpPr>
        <p:spPr>
          <a:xfrm>
            <a:off x="352425" y="2580739"/>
            <a:ext cx="5743575" cy="2215991"/>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i="1" dirty="0">
                <a:effectLst/>
                <a:latin typeface="Calibri" panose="020F0502020204030204" pitchFamily="34" charset="0"/>
                <a:ea typeface="Calibri" panose="020F0502020204030204" pitchFamily="34" charset="0"/>
              </a:rPr>
              <a:t>Don’t buy a guide, have students make a guide form animals and plants listed on canvas page. They will need to identify each, possible specimens, leaves, fur, shelters, etc.</a:t>
            </a:r>
          </a:p>
          <a:p>
            <a:pPr marL="0" marR="0">
              <a:spcBef>
                <a:spcPts val="0"/>
              </a:spcBef>
              <a:spcAft>
                <a:spcPts val="0"/>
              </a:spcAft>
            </a:pPr>
            <a:r>
              <a:rPr lang="en-US" sz="2400" i="1" dirty="0">
                <a:effectLst/>
                <a:latin typeface="Calibri" panose="020F0502020204030204" pitchFamily="34" charset="0"/>
                <a:ea typeface="Calibri" panose="020F0502020204030204" pitchFamily="34" charset="0"/>
              </a:rPr>
              <a:t>-  Mr. </a:t>
            </a:r>
            <a:r>
              <a:rPr lang="en-US" sz="2400" i="1" dirty="0">
                <a:latin typeface="Calibri" panose="020F0502020204030204" pitchFamily="34" charset="0"/>
                <a:ea typeface="Calibri" panose="020F0502020204030204" pitchFamily="34" charset="0"/>
              </a:rPr>
              <a:t>Ben Travers</a:t>
            </a:r>
            <a:endParaRPr lang="en-US" sz="24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7566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429BCF-E532-4D7A-8E83-E00A52799429}"/>
              </a:ext>
            </a:extLst>
          </p:cNvPr>
          <p:cNvSpPr txBox="1"/>
          <p:nvPr/>
        </p:nvSpPr>
        <p:spPr>
          <a:xfrm>
            <a:off x="271462" y="360749"/>
            <a:ext cx="6096000" cy="830997"/>
          </a:xfrm>
          <a:prstGeom prst="rect">
            <a:avLst/>
          </a:prstGeom>
          <a:noFill/>
        </p:spPr>
        <p:txBody>
          <a:bodyPr wrap="square">
            <a:spAutoFit/>
          </a:bodyPr>
          <a:lstStyle/>
          <a:p>
            <a:r>
              <a:rPr lang="en-US" sz="4800" b="1" i="0" dirty="0">
                <a:solidFill>
                  <a:srgbClr val="000000"/>
                </a:solidFill>
                <a:effectLst/>
                <a:latin typeface="Arial" panose="020B0604020202020204" pitchFamily="34" charset="0"/>
              </a:rPr>
              <a:t>Barge Building</a:t>
            </a:r>
            <a:endParaRPr lang="en-US" sz="4800" dirty="0"/>
          </a:p>
        </p:txBody>
      </p:sp>
      <p:sp>
        <p:nvSpPr>
          <p:cNvPr id="4" name="TextBox 3">
            <a:extLst>
              <a:ext uri="{FF2B5EF4-FFF2-40B4-BE49-F238E27FC236}">
                <a16:creationId xmlns:a16="http://schemas.microsoft.com/office/drawing/2014/main" id="{CCEAA876-8247-470C-8867-FF6B0C9FC724}"/>
              </a:ext>
            </a:extLst>
          </p:cNvPr>
          <p:cNvSpPr txBox="1"/>
          <p:nvPr/>
        </p:nvSpPr>
        <p:spPr>
          <a:xfrm>
            <a:off x="7327265" y="216436"/>
            <a:ext cx="4864735" cy="774507"/>
          </a:xfrm>
          <a:prstGeom prst="rect">
            <a:avLst/>
          </a:prstGeom>
          <a:noFill/>
        </p:spPr>
        <p:txBody>
          <a:bodyPr wrap="square" rtlCol="0">
            <a:spAutoFit/>
          </a:bodyPr>
          <a:lstStyle/>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https://www.youtube.com/watch?v=9JJslze8MKc</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
        <p:nvSpPr>
          <p:cNvPr id="5" name="TextBox 4">
            <a:extLst>
              <a:ext uri="{FF2B5EF4-FFF2-40B4-BE49-F238E27FC236}">
                <a16:creationId xmlns:a16="http://schemas.microsoft.com/office/drawing/2014/main" id="{913BFE8C-CD49-4584-B56F-5FC65E4672A0}"/>
              </a:ext>
            </a:extLst>
          </p:cNvPr>
          <p:cNvSpPr txBox="1"/>
          <p:nvPr/>
        </p:nvSpPr>
        <p:spPr>
          <a:xfrm>
            <a:off x="295275" y="1238567"/>
            <a:ext cx="11601450" cy="5909310"/>
          </a:xfrm>
          <a:prstGeom prst="rect">
            <a:avLst/>
          </a:prstGeom>
          <a:noFill/>
        </p:spPr>
        <p:txBody>
          <a:bodyPr wrap="square" rtlCol="0">
            <a:spAutoFit/>
          </a:bodyPr>
          <a:lstStyle/>
          <a:p>
            <a:pPr algn="l"/>
            <a:r>
              <a:rPr lang="en-US" b="1" i="0" u="sng" dirty="0">
                <a:solidFill>
                  <a:srgbClr val="2D3B45"/>
                </a:solidFill>
                <a:effectLst/>
                <a:latin typeface="Lato Extended"/>
              </a:rPr>
              <a:t>Description</a:t>
            </a:r>
            <a:r>
              <a:rPr lang="en-US" b="0" i="0" dirty="0">
                <a:solidFill>
                  <a:srgbClr val="2D3B45"/>
                </a:solidFill>
                <a:effectLst/>
                <a:latin typeface="Lato Extended"/>
              </a:rPr>
              <a:t>: The students will construct a barge using aluminum foil that can support the largest number of objects without sinking. </a:t>
            </a:r>
          </a:p>
          <a:p>
            <a:pPr algn="l"/>
            <a:r>
              <a:rPr lang="en-US" b="1" i="0" u="sng" dirty="0">
                <a:solidFill>
                  <a:srgbClr val="2D3B45"/>
                </a:solidFill>
                <a:effectLst/>
                <a:latin typeface="Lato Extended"/>
              </a:rPr>
              <a:t>Team Members</a:t>
            </a:r>
            <a:r>
              <a:rPr lang="en-US" b="0" i="0" dirty="0">
                <a:solidFill>
                  <a:srgbClr val="2D3B45"/>
                </a:solidFill>
                <a:effectLst/>
                <a:latin typeface="Lato Extended"/>
              </a:rPr>
              <a:t>: 2 students </a:t>
            </a:r>
          </a:p>
          <a:p>
            <a:pPr algn="l"/>
            <a:r>
              <a:rPr lang="en-US" b="1" i="0" u="sng" dirty="0">
                <a:solidFill>
                  <a:srgbClr val="2D3B45"/>
                </a:solidFill>
                <a:effectLst/>
                <a:latin typeface="Lato Extended"/>
              </a:rPr>
              <a:t>The Rules</a:t>
            </a:r>
            <a:r>
              <a:rPr lang="en-US" b="0" i="0" dirty="0">
                <a:solidFill>
                  <a:srgbClr val="2D3B45"/>
                </a:solidFill>
                <a:effectLst/>
                <a:latin typeface="Lato Extended"/>
              </a:rPr>
              <a:t>: </a:t>
            </a:r>
          </a:p>
          <a:p>
            <a:pPr algn="l">
              <a:buFont typeface="+mj-lt"/>
              <a:buAutoNum type="arabicPeriod"/>
            </a:pPr>
            <a:r>
              <a:rPr lang="en-US" b="0" i="0" dirty="0">
                <a:solidFill>
                  <a:srgbClr val="2D3B45"/>
                </a:solidFill>
                <a:effectLst/>
                <a:latin typeface="Lato Extended"/>
              </a:rPr>
              <a:t>Each team will be giving a 15cm X 15cm (6in X 6in) piece of aluminum </a:t>
            </a:r>
            <a:r>
              <a:rPr lang="en-US" b="0" i="0" dirty="0" err="1">
                <a:solidFill>
                  <a:srgbClr val="2D3B45"/>
                </a:solidFill>
                <a:effectLst/>
                <a:latin typeface="Lato Extended"/>
              </a:rPr>
              <a:t>foil.They</a:t>
            </a:r>
            <a:r>
              <a:rPr lang="en-US" b="0" i="0" dirty="0">
                <a:solidFill>
                  <a:srgbClr val="2D3B45"/>
                </a:solidFill>
                <a:effectLst/>
                <a:latin typeface="Lato Extended"/>
              </a:rPr>
              <a:t> will have 15 minutes to construct the barge, no other materials can be used other than the foil. </a:t>
            </a:r>
          </a:p>
          <a:p>
            <a:pPr algn="l">
              <a:buFont typeface="+mj-lt"/>
              <a:buAutoNum type="arabicPeriod"/>
            </a:pPr>
            <a:r>
              <a:rPr lang="en-US" b="0" i="0" dirty="0">
                <a:solidFill>
                  <a:srgbClr val="2D3B45"/>
                </a:solidFill>
                <a:effectLst/>
                <a:latin typeface="Lato Extended"/>
              </a:rPr>
              <a:t>The students will be informed of the type of cargo (pennies, washers, paper clips, marbles or other similar objects) they will predict how many of that object that their barge can hold. </a:t>
            </a:r>
          </a:p>
          <a:p>
            <a:pPr algn="l">
              <a:buFont typeface="+mj-lt"/>
              <a:buAutoNum type="arabicPeriod"/>
            </a:pPr>
            <a:r>
              <a:rPr lang="en-US" b="0" i="0" dirty="0">
                <a:solidFill>
                  <a:srgbClr val="2D3B45"/>
                </a:solidFill>
                <a:effectLst/>
                <a:latin typeface="Lato Extended"/>
              </a:rPr>
              <a:t>They will then have 5 minutes to load their barge, one object at a time, until the barge begins to sink.  The object that causes the barge to sink will not count in the total. </a:t>
            </a:r>
          </a:p>
          <a:p>
            <a:pPr algn="l"/>
            <a:r>
              <a:rPr lang="en-US" b="1" i="0" u="sng" dirty="0">
                <a:solidFill>
                  <a:srgbClr val="2D3B45"/>
                </a:solidFill>
                <a:effectLst/>
                <a:latin typeface="Lato Extended"/>
              </a:rPr>
              <a:t>Scoring: </a:t>
            </a:r>
            <a:endParaRPr lang="en-US" b="0" i="0" dirty="0">
              <a:solidFill>
                <a:srgbClr val="2D3B45"/>
              </a:solidFill>
              <a:effectLst/>
              <a:latin typeface="Lato Extended"/>
            </a:endParaRPr>
          </a:p>
          <a:p>
            <a:pPr algn="l"/>
            <a:r>
              <a:rPr lang="en-US" b="0" i="0" dirty="0">
                <a:solidFill>
                  <a:srgbClr val="2D3B45"/>
                </a:solidFill>
                <a:effectLst/>
                <a:latin typeface="Lato Extended"/>
              </a:rPr>
              <a:t>The score will be determined by the amount of cargo held X 10 minus the difference between predicted amount and actual amount. </a:t>
            </a:r>
          </a:p>
          <a:p>
            <a:pPr algn="l"/>
            <a:r>
              <a:rPr lang="en-US" b="0" i="0" dirty="0">
                <a:solidFill>
                  <a:srgbClr val="2D3B45"/>
                </a:solidFill>
                <a:effectLst/>
                <a:latin typeface="Lato Extended"/>
              </a:rPr>
              <a:t>Example: Team 1 predicted their barge would hold 47 pennies.  Their barge held 53 pennies. Their score would be (53 X 10) - (53-47) = 530 - 6 = 524.  </a:t>
            </a:r>
            <a:r>
              <a:rPr lang="en-US" b="0" i="0" dirty="0">
                <a:solidFill>
                  <a:srgbClr val="FF0000"/>
                </a:solidFill>
                <a:effectLst/>
                <a:latin typeface="Lato Extended"/>
              </a:rPr>
              <a:t>If a team intentionally sinks their barge at or near their predicted score, they will be disqualified. </a:t>
            </a:r>
          </a:p>
          <a:p>
            <a:pPr algn="l"/>
            <a:r>
              <a:rPr lang="en-US" b="0" i="0" dirty="0">
                <a:solidFill>
                  <a:srgbClr val="2D3B45"/>
                </a:solidFill>
                <a:effectLst/>
                <a:latin typeface="Lato Extended"/>
              </a:rPr>
              <a:t> </a:t>
            </a:r>
          </a:p>
          <a:p>
            <a:pPr algn="l"/>
            <a:r>
              <a:rPr lang="en-US" b="0" i="0" dirty="0">
                <a:solidFill>
                  <a:srgbClr val="2D3B45"/>
                </a:solidFill>
                <a:effectLst/>
                <a:latin typeface="Lato Extended"/>
              </a:rPr>
              <a:t>PRACTICE IDEAS:</a:t>
            </a:r>
          </a:p>
          <a:p>
            <a:pPr algn="l"/>
            <a:r>
              <a:rPr lang="en-US" b="0" i="0" dirty="0">
                <a:solidFill>
                  <a:srgbClr val="2D3B45"/>
                </a:solidFill>
                <a:effectLst/>
                <a:latin typeface="Lato Extended"/>
              </a:rPr>
              <a:t>Have students build a barge from aluminum foil. Give a </a:t>
            </a:r>
            <a:r>
              <a:rPr lang="en-US" b="0" i="0" dirty="0" err="1">
                <a:solidFill>
                  <a:srgbClr val="2D3B45"/>
                </a:solidFill>
                <a:effectLst/>
                <a:latin typeface="Lato Extended"/>
              </a:rPr>
              <a:t>varity</a:t>
            </a:r>
            <a:r>
              <a:rPr lang="en-US" b="0" i="0" dirty="0">
                <a:solidFill>
                  <a:srgbClr val="2D3B45"/>
                </a:solidFill>
                <a:effectLst/>
                <a:latin typeface="Lato Extended"/>
              </a:rPr>
              <a:t> of objects and see how many they can float. The key to this event is how many can it hold, but also predicting. See equation above. </a:t>
            </a:r>
          </a:p>
          <a:p>
            <a:endParaRPr lang="en-US" dirty="0"/>
          </a:p>
        </p:txBody>
      </p:sp>
    </p:spTree>
    <p:extLst>
      <p:ext uri="{BB962C8B-B14F-4D97-AF65-F5344CB8AC3E}">
        <p14:creationId xmlns:p14="http://schemas.microsoft.com/office/powerpoint/2010/main" val="112040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83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11A18A-B683-447C-B203-CA1C7C9F8728}"/>
              </a:ext>
            </a:extLst>
          </p:cNvPr>
          <p:cNvSpPr txBox="1"/>
          <p:nvPr/>
        </p:nvSpPr>
        <p:spPr>
          <a:xfrm>
            <a:off x="213360" y="331708"/>
            <a:ext cx="3949065" cy="954107"/>
          </a:xfrm>
          <a:prstGeom prst="rect">
            <a:avLst/>
          </a:prstGeom>
          <a:noFill/>
        </p:spPr>
        <p:txBody>
          <a:bodyPr wrap="square">
            <a:spAutoFit/>
          </a:bodyPr>
          <a:lstStyle/>
          <a:p>
            <a:r>
              <a:rPr lang="en-US" sz="2800" b="1" i="0" dirty="0">
                <a:solidFill>
                  <a:schemeClr val="bg1"/>
                </a:solidFill>
                <a:effectLst/>
                <a:latin typeface="Arial" panose="020B0604020202020204" pitchFamily="34" charset="0"/>
              </a:rPr>
              <a:t>Gummy Bear Launch NEW for 2025</a:t>
            </a:r>
            <a:endParaRPr lang="en-US" sz="2800" dirty="0">
              <a:solidFill>
                <a:schemeClr val="bg1"/>
              </a:solidFill>
            </a:endParaRPr>
          </a:p>
        </p:txBody>
      </p:sp>
      <p:sp>
        <p:nvSpPr>
          <p:cNvPr id="4" name="TextBox 3">
            <a:extLst>
              <a:ext uri="{FF2B5EF4-FFF2-40B4-BE49-F238E27FC236}">
                <a16:creationId xmlns:a16="http://schemas.microsoft.com/office/drawing/2014/main" id="{937177C3-E5BF-439B-B513-5B1F2EE1926D}"/>
              </a:ext>
            </a:extLst>
          </p:cNvPr>
          <p:cNvSpPr txBox="1"/>
          <p:nvPr/>
        </p:nvSpPr>
        <p:spPr>
          <a:xfrm>
            <a:off x="213360" y="1281310"/>
            <a:ext cx="6129336" cy="646331"/>
          </a:xfrm>
          <a:prstGeom prst="rect">
            <a:avLst/>
          </a:prstGeom>
          <a:noFill/>
        </p:spPr>
        <p:txBody>
          <a:bodyPr wrap="square">
            <a:spAutoFit/>
          </a:bodyPr>
          <a:lstStyle/>
          <a:p>
            <a:r>
              <a:rPr lang="en-US" dirty="0">
                <a:hlinkClick r:id="rId2"/>
              </a:rPr>
              <a:t>https://www.youtube.com/watch?v=SNhq5EUgsxY</a:t>
            </a:r>
            <a:endParaRPr lang="en-US" dirty="0"/>
          </a:p>
          <a:p>
            <a:endParaRPr lang="en-US" dirty="0"/>
          </a:p>
        </p:txBody>
      </p:sp>
      <p:pic>
        <p:nvPicPr>
          <p:cNvPr id="6" name="Picture 5">
            <a:extLst>
              <a:ext uri="{FF2B5EF4-FFF2-40B4-BE49-F238E27FC236}">
                <a16:creationId xmlns:a16="http://schemas.microsoft.com/office/drawing/2014/main" id="{0B81AB8C-E596-441C-B08A-BF3BDC40B5CE}"/>
              </a:ext>
            </a:extLst>
          </p:cNvPr>
          <p:cNvPicPr/>
          <p:nvPr/>
        </p:nvPicPr>
        <p:blipFill>
          <a:blip r:embed="rId3">
            <a:extLst>
              <a:ext uri="{28A0092B-C50C-407E-A947-70E740481C1C}">
                <a14:useLocalDpi xmlns:a14="http://schemas.microsoft.com/office/drawing/2010/main" val="0"/>
              </a:ext>
            </a:extLst>
          </a:blip>
          <a:stretch>
            <a:fillRect/>
          </a:stretch>
        </p:blipFill>
        <p:spPr>
          <a:xfrm>
            <a:off x="6610350" y="0"/>
            <a:ext cx="5368290" cy="6858000"/>
          </a:xfrm>
          <a:prstGeom prst="rect">
            <a:avLst/>
          </a:prstGeom>
        </p:spPr>
      </p:pic>
      <p:pic>
        <p:nvPicPr>
          <p:cNvPr id="3" name="Picture 2">
            <a:extLst>
              <a:ext uri="{FF2B5EF4-FFF2-40B4-BE49-F238E27FC236}">
                <a16:creationId xmlns:a16="http://schemas.microsoft.com/office/drawing/2014/main" id="{8A13F748-2CCC-4C1A-BFCF-6855F6205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 y="1797426"/>
            <a:ext cx="6129336" cy="4597002"/>
          </a:xfrm>
          <a:prstGeom prst="rect">
            <a:avLst/>
          </a:prstGeom>
        </p:spPr>
      </p:pic>
    </p:spTree>
    <p:extLst>
      <p:ext uri="{BB962C8B-B14F-4D97-AF65-F5344CB8AC3E}">
        <p14:creationId xmlns:p14="http://schemas.microsoft.com/office/powerpoint/2010/main" val="4008761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21067</TotalTime>
  <Words>2081</Words>
  <Application>Microsoft Office PowerPoint</Application>
  <PresentationFormat>Widescreen</PresentationFormat>
  <Paragraphs>161</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Google Sans</vt:lpstr>
      <vt:lpstr>Lato</vt:lpstr>
      <vt:lpstr>Lato Extended</vt:lpstr>
      <vt:lpstr>Open Sans</vt:lpstr>
      <vt:lpstr>Roboto</vt:lpstr>
      <vt:lpstr>Segoe UI 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Lester Kimberly S</dc:creator>
  <cp:lastModifiedBy>Lester Kimberly S</cp:lastModifiedBy>
  <cp:revision>25</cp:revision>
  <dcterms:created xsi:type="dcterms:W3CDTF">2024-11-06T22:20:26Z</dcterms:created>
  <dcterms:modified xsi:type="dcterms:W3CDTF">2025-10-15T10:46:06Z</dcterms:modified>
</cp:coreProperties>
</file>