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8" r:id="rId3"/>
    <p:sldId id="257" r:id="rId4"/>
    <p:sldId id="259" r:id="rId5"/>
    <p:sldId id="260" r:id="rId6"/>
    <p:sldId id="264" r:id="rId7"/>
    <p:sldId id="268" r:id="rId8"/>
    <p:sldId id="267" r:id="rId9"/>
    <p:sldId id="262" r:id="rId10"/>
    <p:sldId id="269" r:id="rId11"/>
    <p:sldId id="279" r:id="rId12"/>
    <p:sldId id="263" r:id="rId13"/>
    <p:sldId id="280" r:id="rId14"/>
    <p:sldId id="271" r:id="rId15"/>
    <p:sldId id="265" r:id="rId16"/>
    <p:sldId id="266" r:id="rId17"/>
    <p:sldId id="272" r:id="rId18"/>
    <p:sldId id="273" r:id="rId19"/>
    <p:sldId id="283" r:id="rId20"/>
    <p:sldId id="274" r:id="rId21"/>
    <p:sldId id="282" r:id="rId22"/>
    <p:sldId id="281" r:id="rId23"/>
    <p:sldId id="276" r:id="rId24"/>
    <p:sldId id="275" r:id="rId25"/>
    <p:sldId id="284" r:id="rId26"/>
    <p:sldId id="285" r:id="rId27"/>
    <p:sldId id="277" r:id="rId28"/>
    <p:sldId id="258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11/17/2025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11/17/2025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G"/><Relationship Id="rId5" Type="http://schemas.openxmlformats.org/officeDocument/2006/relationships/image" Target="../media/image3.png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microsoft.com/office/2007/relationships/hdphoto" Target="../media/hdphoto1.wdp"/><Relationship Id="rId7" Type="http://schemas.openxmlformats.org/officeDocument/2006/relationships/image" Target="../media/image4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.howstuffworks.com/culture-traditions/holidays-other/macys-thanksgiving-day-parade1.htm" TargetMode="External"/><Relationship Id="rId7" Type="http://schemas.openxmlformats.org/officeDocument/2006/relationships/hyperlink" Target="http://macysthanksgiving.wikia.com/wiki/The_Pink_Panther" TargetMode="External"/><Relationship Id="rId2" Type="http://schemas.openxmlformats.org/officeDocument/2006/relationships/hyperlink" Target="http://abcnews.go.com/US/photos/macys-thanksgiving-day-parade-years-9150043/image-2700316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ydailynews.com/new-york/macy-balloons-years-gallery-1.13136?pmSlide=1.25731" TargetMode="External"/><Relationship Id="rId5" Type="http://schemas.openxmlformats.org/officeDocument/2006/relationships/hyperlink" Target="https://hyperallergic.com/339488/tony-sarg-macys-thanksgiving-parade/" TargetMode="External"/><Relationship Id="rId4" Type="http://schemas.openxmlformats.org/officeDocument/2006/relationships/hyperlink" Target="http://www.cnn.com/2013/11/24/us/new-york-macys-thanksgiving-parade/index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5A9A30E-2C18-46D9-9DC7-3357060947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8FBA9-AF92-4DB7-A873-91170AB038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F925F5-59E8-4E06-A356-C02C05C320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AA096A8D-A09F-49A1-BB27-B22D1A573C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90" b="4689"/>
          <a:stretch/>
        </p:blipFill>
        <p:spPr>
          <a:xfrm>
            <a:off x="633999" y="1054100"/>
            <a:ext cx="5462001" cy="438267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1A046E2-5971-4908-813C-F0F52C999A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6AE8210-9ED4-4E7E-8229-1C05B600222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BF257AB-18DE-4D96-B32B-7E1AD58A27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2105D0A-1E40-481C-9A53-0EBE196E08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15A0435-AF05-4EE1-A5DC-B662B704DE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3220" y="1054100"/>
            <a:ext cx="4615180" cy="3736099"/>
          </a:xfrm>
        </p:spPr>
        <p:txBody>
          <a:bodyPr anchor="ctr">
            <a:normAutofit/>
          </a:bodyPr>
          <a:lstStyle/>
          <a:p>
            <a:r>
              <a:rPr lang="en-US" sz="6200"/>
              <a:t>Tony Sarg: Puppeteer of Macy’s Parade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770C82-80F8-4487-828B-92DB3969B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13220" y="4790199"/>
            <a:ext cx="4615180" cy="668769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85090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5E3D2E7-AD93-44A1-8BC6-0E1343A3E4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CC5271D-3244-41E2-B819-CBCB46B719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683B5F4-86FD-4BF8-88F1-837F5B70B3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68FD2E2-2BBC-4CE0-8728-F7F04CF3DA8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FDB4C9A-B334-4F22-B77C-0ABDFA489F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0B25D87-B509-4BDD-8E23-850E1C3903D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22BC10F2-2F80-47BD-8877-A00F450181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96B4A9D-86A6-4478-9C25-401649C5F1C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953CF86-986D-488F-A3AF-B94B80BB7D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DF12ACD-E18E-4547-BCF1-2E319C6B6A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2A4A1979-18ED-43FF-928C-D885BA3AF57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6DE72037-CD20-44D1-87B6-1E3B3E0378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A5577C86-7C15-4F34-9F3B-D1AC13C2C1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Placeholder 5" descr="A crowd of people standing around a plane&#10;&#10;Description generated with high confidence">
            <a:extLst>
              <a:ext uri="{FF2B5EF4-FFF2-40B4-BE49-F238E27FC236}">
                <a16:creationId xmlns:a16="http://schemas.microsoft.com/office/drawing/2014/main" id="{7853AC88-C278-4826-9701-973140B2BD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/>
          <a:srcRect t="16292" r="-2" b="385"/>
          <a:stretch/>
        </p:blipFill>
        <p:spPr>
          <a:xfrm>
            <a:off x="920833" y="1323098"/>
            <a:ext cx="6642941" cy="41374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48545B-7B72-4D17-B7B6-52F32308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432223"/>
            <a:ext cx="2818417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6000" b="1" kern="1200" cap="none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1937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43FB4-342D-4DFE-B41F-513AC3CB6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72086" y="3565373"/>
            <a:ext cx="3071739" cy="1737737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7400" dirty="0">
                <a:solidFill>
                  <a:schemeClr val="tx1"/>
                </a:solidFill>
              </a:rPr>
              <a:t>Pinocchio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3600" dirty="0">
                <a:solidFill>
                  <a:schemeClr val="tx1"/>
                </a:solidFill>
              </a:rPr>
              <a:t>20 handlers were required to control his nose.</a:t>
            </a:r>
          </a:p>
          <a:p>
            <a:pPr>
              <a:lnSpc>
                <a:spcPct val="90000"/>
              </a:lnSpc>
              <a:spcBef>
                <a:spcPts val="1200"/>
              </a:spcBef>
            </a:pP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831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CA41B0A5-DEC9-47D6-BDB2-D2F6D09E564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C5D644-1DA7-48F6-80AF-F90A20FDFD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15DF76-DD03-4EB4-B03E-19099DC4EAF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9C508F5-6773-40A1-B765-5934A0B471B6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2C171B-51EC-4686-B887-48DB0C3D348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87C594B-8DAA-4E5A-A86E-0C3D270816A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9DF1CEDF-F9DB-434F-88D7-9DD79500A8E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6675B08-4E93-41C2-8AFE-D433E17987F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1C4C7C1-FDEA-498C-9AC3-91D9A4FFCDB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2E7EC830-5D3F-4420-9FC2-E0D638BDC8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F1D6AE0-ED2F-40FE-8BD0-1D8E5E0E24A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9" name="Picture Placeholder 8" descr="A picture containing sky, ground, plane, sitting&#10;&#10;Description generated with very high confidence">
            <a:extLst>
              <a:ext uri="{FF2B5EF4-FFF2-40B4-BE49-F238E27FC236}">
                <a16:creationId xmlns:a16="http://schemas.microsoft.com/office/drawing/2014/main" id="{B5FEA1DB-5B21-4ED9-9CCC-0E7D30129D6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/>
          <a:srcRect t="7351" r="-2" b="7701"/>
          <a:stretch/>
        </p:blipFill>
        <p:spPr>
          <a:xfrm>
            <a:off x="484633" y="484632"/>
            <a:ext cx="7046976" cy="3471937"/>
          </a:xfrm>
          <a:prstGeom prst="rect">
            <a:avLst/>
          </a:prstGeom>
        </p:spPr>
      </p:pic>
      <p:pic>
        <p:nvPicPr>
          <p:cNvPr id="14" name="Picture 13" descr="A picture containing sky, outdoor, building, grass&#10;&#10;Description generated with very high confidence">
            <a:extLst>
              <a:ext uri="{FF2B5EF4-FFF2-40B4-BE49-F238E27FC236}">
                <a16:creationId xmlns:a16="http://schemas.microsoft.com/office/drawing/2014/main" id="{3786B9E4-5056-41A5-80C9-966300D7B0D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7" r="7979"/>
          <a:stretch/>
        </p:blipFill>
        <p:spPr>
          <a:xfrm>
            <a:off x="7608418" y="281354"/>
            <a:ext cx="4095902" cy="3675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01E5BD-D2EF-4495-B2E1-CA498F374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31" y="4355692"/>
            <a:ext cx="9372569" cy="14722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74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1937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020292-83BF-462F-BDD4-3C56FBBE5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1883" y="5827916"/>
            <a:ext cx="9360525" cy="44486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200" dirty="0">
                <a:solidFill>
                  <a:schemeClr val="tx1"/>
                </a:solidFill>
              </a:rPr>
              <a:t>Tony </a:t>
            </a:r>
            <a:r>
              <a:rPr lang="en-US" sz="2200" dirty="0" err="1">
                <a:solidFill>
                  <a:schemeClr val="tx1"/>
                </a:solidFill>
              </a:rPr>
              <a:t>Sarg’s</a:t>
            </a:r>
            <a:r>
              <a:rPr lang="en-US" sz="2200" dirty="0">
                <a:solidFill>
                  <a:schemeClr val="tx1"/>
                </a:solidFill>
              </a:rPr>
              <a:t> sea serpent balloon</a:t>
            </a:r>
          </a:p>
        </p:txBody>
      </p:sp>
    </p:spTree>
    <p:extLst>
      <p:ext uri="{BB962C8B-B14F-4D97-AF65-F5344CB8AC3E}">
        <p14:creationId xmlns:p14="http://schemas.microsoft.com/office/powerpoint/2010/main" val="387536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0">
            <a:extLst>
              <a:ext uri="{FF2B5EF4-FFF2-40B4-BE49-F238E27FC236}">
                <a16:creationId xmlns:a16="http://schemas.microsoft.com/office/drawing/2014/main" id="{E54E1BC5-9799-4C37-9E39-75AD94AE070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C783E0-E2C4-43D2-93E5-38337F8DAD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2544D0-650E-4448-A7E2-E5C6D73984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Placeholder 5" descr="A black and white photo of a busy city street&#10;&#10;Description generated with very high confidence">
            <a:extLst>
              <a:ext uri="{FF2B5EF4-FFF2-40B4-BE49-F238E27FC236}">
                <a16:creationId xmlns:a16="http://schemas.microsoft.com/office/drawing/2014/main" id="{929BFF49-086F-48B0-826D-1B19D9D98CA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15411" r="32398" b="-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A0202727-54F2-4F63-818F-99119BA213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6">
            <a:extLst>
              <a:ext uri="{FF2B5EF4-FFF2-40B4-BE49-F238E27FC236}">
                <a16:creationId xmlns:a16="http://schemas.microsoft.com/office/drawing/2014/main" id="{B7A73C12-F0BE-4AA8-845B-8CE5359D6F7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969367E-EAFB-4B65-ACBA-F5D36EE0B7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5DA60E8A-7C25-441D-80F6-60E944794A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74BAB4-8F82-4306-B36C-44BEBF5A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1940’s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E746D-E476-4701-90E2-C57DF1483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Uncle Sam joined the parade in the early 1940’s.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The parade was not held from 1942-1944 because of World War II. The nation was undergoing rubber and helium shortages.</a:t>
            </a:r>
          </a:p>
        </p:txBody>
      </p:sp>
    </p:spTree>
    <p:extLst>
      <p:ext uri="{BB962C8B-B14F-4D97-AF65-F5344CB8AC3E}">
        <p14:creationId xmlns:p14="http://schemas.microsoft.com/office/powerpoint/2010/main" val="749967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10">
            <a:extLst>
              <a:ext uri="{FF2B5EF4-FFF2-40B4-BE49-F238E27FC236}">
                <a16:creationId xmlns:a16="http://schemas.microsoft.com/office/drawing/2014/main" id="{C2470417-D0DB-4EF9-B24D-533252BDD39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DD43A5E-96FC-4417-AAAA-6D22205AE73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C8EC610-CBFB-4415-82B2-94F68101CF9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DB7A51A1-84E3-4D44-A07A-5C7CCCE6A0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16">
            <a:extLst>
              <a:ext uri="{FF2B5EF4-FFF2-40B4-BE49-F238E27FC236}">
                <a16:creationId xmlns:a16="http://schemas.microsoft.com/office/drawing/2014/main" id="{E402651C-E31B-4C7D-B593-1FD6014C1B5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B108D3D-35F4-426D-8E38-237B102BAD4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016D075-E366-4413-8A8A-989D81B16B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Placeholder 5" descr="A person sitting on a table&#10;&#10;Description generated with high confidence">
            <a:extLst>
              <a:ext uri="{FF2B5EF4-FFF2-40B4-BE49-F238E27FC236}">
                <a16:creationId xmlns:a16="http://schemas.microsoft.com/office/drawing/2014/main" id="{64603A70-C0AA-4C65-8845-50ADE4EC98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t="8708" b="8708"/>
          <a:stretch>
            <a:fillRect/>
          </a:stretch>
        </p:blipFill>
        <p:spPr>
          <a:xfrm>
            <a:off x="633999" y="1323094"/>
            <a:ext cx="5112461" cy="42220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FC78A-E826-4CD3-9217-CF9CA417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1942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E485A0-D894-4A52-AB50-FF422240A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Tony </a:t>
            </a:r>
            <a:r>
              <a:rPr lang="en-US" sz="2400" dirty="0" err="1">
                <a:solidFill>
                  <a:schemeClr val="tx1"/>
                </a:solidFill>
              </a:rPr>
              <a:t>Sarg</a:t>
            </a:r>
            <a:r>
              <a:rPr lang="en-US" sz="2400" dirty="0">
                <a:solidFill>
                  <a:schemeClr val="tx1"/>
                </a:solidFill>
              </a:rPr>
              <a:t> died in 1942 from complications from a ruptured appendix.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However, the Macys Parade continues to create new and different balloons every year.</a:t>
            </a:r>
          </a:p>
        </p:txBody>
      </p:sp>
    </p:spTree>
    <p:extLst>
      <p:ext uri="{BB962C8B-B14F-4D97-AF65-F5344CB8AC3E}">
        <p14:creationId xmlns:p14="http://schemas.microsoft.com/office/powerpoint/2010/main" val="1379420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10">
            <a:extLst>
              <a:ext uri="{FF2B5EF4-FFF2-40B4-BE49-F238E27FC236}">
                <a16:creationId xmlns:a16="http://schemas.microsoft.com/office/drawing/2014/main" id="{75E3D2E7-AD93-44A1-8BC6-0E1343A3E4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12">
            <a:extLst>
              <a:ext uri="{FF2B5EF4-FFF2-40B4-BE49-F238E27FC236}">
                <a16:creationId xmlns:a16="http://schemas.microsoft.com/office/drawing/2014/main" id="{9CC5271D-3244-41E2-B819-CBCB46B719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5" name="Rectangle 14">
            <a:extLst>
              <a:ext uri="{FF2B5EF4-FFF2-40B4-BE49-F238E27FC236}">
                <a16:creationId xmlns:a16="http://schemas.microsoft.com/office/drawing/2014/main" id="{5683B5F4-86FD-4BF8-88F1-837F5B70B3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56" name="Group 16">
            <a:extLst>
              <a:ext uri="{FF2B5EF4-FFF2-40B4-BE49-F238E27FC236}">
                <a16:creationId xmlns:a16="http://schemas.microsoft.com/office/drawing/2014/main" id="{468FD2E2-2BBC-4CE0-8728-F7F04CF3DA8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DB4C9A-B334-4F22-B77C-0ABDFA489F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0B25D87-B509-4BDD-8E23-850E1C3903D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" name="Rectangle 20">
            <a:extLst>
              <a:ext uri="{FF2B5EF4-FFF2-40B4-BE49-F238E27FC236}">
                <a16:creationId xmlns:a16="http://schemas.microsoft.com/office/drawing/2014/main" id="{75A9A30E-2C18-46D9-9DC7-3357060947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Rectangle 22">
            <a:extLst>
              <a:ext uri="{FF2B5EF4-FFF2-40B4-BE49-F238E27FC236}">
                <a16:creationId xmlns:a16="http://schemas.microsoft.com/office/drawing/2014/main" id="{A358FBA9-AF92-4DB7-A873-91170AB038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24">
            <a:extLst>
              <a:ext uri="{FF2B5EF4-FFF2-40B4-BE49-F238E27FC236}">
                <a16:creationId xmlns:a16="http://schemas.microsoft.com/office/drawing/2014/main" id="{ECF925F5-59E8-4E06-A356-C02C05C320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group of people walking in front of a building&#10;&#10;Description generated with high confidence">
            <a:extLst>
              <a:ext uri="{FF2B5EF4-FFF2-40B4-BE49-F238E27FC236}">
                <a16:creationId xmlns:a16="http://schemas.microsoft.com/office/drawing/2014/main" id="{297B6714-3165-4684-BD14-2A85BA02AA7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/>
          <a:srcRect r="17122" b="-1"/>
          <a:stretch/>
        </p:blipFill>
        <p:spPr>
          <a:xfrm>
            <a:off x="633999" y="1054100"/>
            <a:ext cx="5462001" cy="4382677"/>
          </a:xfrm>
          <a:prstGeom prst="rect">
            <a:avLst/>
          </a:prstGeom>
        </p:spPr>
      </p:pic>
      <p:sp>
        <p:nvSpPr>
          <p:cNvPr id="60" name="Rectangle 26">
            <a:extLst>
              <a:ext uri="{FF2B5EF4-FFF2-40B4-BE49-F238E27FC236}">
                <a16:creationId xmlns:a16="http://schemas.microsoft.com/office/drawing/2014/main" id="{91A046E2-5971-4908-813C-F0F52C999A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28">
            <a:extLst>
              <a:ext uri="{FF2B5EF4-FFF2-40B4-BE49-F238E27FC236}">
                <a16:creationId xmlns:a16="http://schemas.microsoft.com/office/drawing/2014/main" id="{56AE8210-9ED4-4E7E-8229-1C05B600222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BF257AB-18DE-4D96-B32B-7E1AD58A27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2105D0A-1E40-481C-9A53-0EBE196E08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B82619-F930-4C3C-8817-543A24B91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220" y="1054100"/>
            <a:ext cx="4615180" cy="37360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8000" b="1" kern="1200" cap="none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1945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E5F3F-7ACD-4025-9347-A7C105558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3220" y="4790199"/>
            <a:ext cx="4615180" cy="66876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6000" dirty="0" err="1">
                <a:solidFill>
                  <a:schemeClr val="tx1"/>
                </a:solidFill>
              </a:rPr>
              <a:t>Teddybear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31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54E1BC5-9799-4C37-9E39-75AD94AE070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C783E0-E2C4-43D2-93E5-38337F8DAD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2544D0-650E-4448-A7E2-E5C6D73984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Placeholder 5" descr="A picture containing road, sky, outdoor&#10;&#10;Description generated with very high confidence">
            <a:extLst>
              <a:ext uri="{FF2B5EF4-FFF2-40B4-BE49-F238E27FC236}">
                <a16:creationId xmlns:a16="http://schemas.microsoft.com/office/drawing/2014/main" id="{5570D58E-8B34-4450-818C-DE405E9AA80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r="8127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9FF011-88A5-4B89-AD4A-E08820CEE4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AEAFFD-C82E-4805-8EFA-403C6D826E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C28443-F61D-4568-A939-A57CC8BE67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62A386-B011-43D7-945D-36EB3CBC3C0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740EA8-7006-4A7B-A1DE-495B21799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1950’s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2B2F7-BA9D-43D2-8ADA-AD429FA0C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Harold the Fireman was added to the parade lineup.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He changed occupations throughout the years.  He’s been a baseball player and a police officer.</a:t>
            </a:r>
          </a:p>
        </p:txBody>
      </p:sp>
    </p:spTree>
    <p:extLst>
      <p:ext uri="{BB962C8B-B14F-4D97-AF65-F5344CB8AC3E}">
        <p14:creationId xmlns:p14="http://schemas.microsoft.com/office/powerpoint/2010/main" val="1577821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2470417-D0DB-4EF9-B24D-533252BDD39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DD43A5E-96FC-4417-AAAA-6D22205AE73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C8EC610-CBFB-4415-82B2-94F68101CF9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829B68D6-C6CC-4D1D-92F1-5FE2522D57A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person, outdoor, man, baseball&#10;&#10;Description generated with very high confidence">
            <a:extLst>
              <a:ext uri="{FF2B5EF4-FFF2-40B4-BE49-F238E27FC236}">
                <a16:creationId xmlns:a16="http://schemas.microsoft.com/office/drawing/2014/main" id="{33E0C6CD-6F14-4D42-AEFD-86254DAF832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/>
          <a:srcRect/>
          <a:stretch/>
        </p:blipFill>
        <p:spPr>
          <a:xfrm>
            <a:off x="8383114" y="640080"/>
            <a:ext cx="3009868" cy="528047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4732A386-7C2A-439A-BB1D-5CC2440E651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1CD6A5D-4173-44ED-B98B-3F632422209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9485095-E900-493D-BBC5-801B7384BEA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DC2FF3F-87D2-46A8-AA7C-6FC8A795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1950’s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C2DDF8-16E5-4E5C-AC32-90C273499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</a:rPr>
              <a:t>Mighty Mouse and Superman</a:t>
            </a:r>
          </a:p>
        </p:txBody>
      </p:sp>
      <p:pic>
        <p:nvPicPr>
          <p:cNvPr id="8" name="Picture 7" descr="A black and white photo of a building&#10;&#10;Description generated with high confidence">
            <a:extLst>
              <a:ext uri="{FF2B5EF4-FFF2-40B4-BE49-F238E27FC236}">
                <a16:creationId xmlns:a16="http://schemas.microsoft.com/office/drawing/2014/main" id="{C319ED2E-46DE-4151-BABB-4C2786320C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3711" y="2826060"/>
            <a:ext cx="5493842" cy="309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903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5CCCD99C-7D8E-4797-981B-A22148DEBA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C743A-8661-482F-9A41-8A7025172C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4477E0-CE85-4388-9987-2E6C9BFECB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D10CA79-B03E-42D2-AD45-46B9BA89E12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85D6C09-FCD4-49C5-90D8-D91E4018255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A2921E5-E3D2-4B5A-A07C-316D34C352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1264C2F-677D-4F20-8227-3F275E87800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AFB344-3FC8-48E1-8BAA-F6357B63397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DAC93E-D283-453C-AD56-95BB56E203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9ED14A0-8628-4ACB-BDD2-B389DDC3B68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3" y="1110053"/>
            <a:ext cx="663143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erson riding a horse&#10;&#10;Description generated with very high confidence">
            <a:extLst>
              <a:ext uri="{FF2B5EF4-FFF2-40B4-BE49-F238E27FC236}">
                <a16:creationId xmlns:a16="http://schemas.microsoft.com/office/drawing/2014/main" id="{8E89C820-9B28-4B8B-856F-FCEB18A07A9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/>
          <a:srcRect/>
          <a:stretch/>
        </p:blipFill>
        <p:spPr>
          <a:xfrm>
            <a:off x="7879586" y="809788"/>
            <a:ext cx="3264240" cy="5041298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641C9B88-8DCB-4626-BEA0-A01016DC0F8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789F233-9D48-4E46-BD22-1BFC282F6E63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77E1D3CF-34DD-4B77-8CDC-0A8C7F4391B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BAF1B-1F4B-4A99-B142-1DCE767F6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156" y="1432223"/>
            <a:ext cx="5965470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1952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F7DD2D-E593-4354-A6C5-C9103D8A80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8156" y="4790199"/>
            <a:ext cx="5965470" cy="66876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6000" dirty="0">
                <a:solidFill>
                  <a:schemeClr val="tx1"/>
                </a:solidFill>
              </a:rPr>
              <a:t>Space Man</a:t>
            </a:r>
          </a:p>
        </p:txBody>
      </p:sp>
    </p:spTree>
    <p:extLst>
      <p:ext uri="{BB962C8B-B14F-4D97-AF65-F5344CB8AC3E}">
        <p14:creationId xmlns:p14="http://schemas.microsoft.com/office/powerpoint/2010/main" val="4252923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6AC31C9-CD7A-4BBB-B336-11A97E4E029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106903C-4194-4424-B8DB-22668A72EF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3164613-CE15-4AB6-9340-D6CAC779CB4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372564C-530B-4E5A-9D7D-8247F6B2082A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33D95E9-66CD-497A-BE03-10507B4ECBD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B9BA47A-8741-43F2-98A0-6467344FADC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9D940E8B-E601-4AC5-A689-B7EB5B5B9D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F0B33B8-E3C6-459F-95ED-4758CEBF7C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9087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9D890F79-E6D5-446E-9BC8-0C28BFC64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530" y="1336238"/>
            <a:ext cx="2671600" cy="4126025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85EEF59E-EA0C-4F7D-9C64-7E6976E0DB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033" y="928117"/>
            <a:ext cx="338328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53D182E-B1EE-40C9-9F7D-B8C8ACFAB7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033" y="5782820"/>
            <a:ext cx="338328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8BDD701-3E89-4B81-A485-E560E395A3A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79F194A-F148-4761-B081-55EBF2750E1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4AD9883-6B89-4906-9F3E-5F38068F706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Placeholder 5" descr="A large white building&#10;&#10;Description generated with high confidence">
            <a:extLst>
              <a:ext uri="{FF2B5EF4-FFF2-40B4-BE49-F238E27FC236}">
                <a16:creationId xmlns:a16="http://schemas.microsoft.com/office/drawing/2014/main" id="{D837C850-2E44-46D5-9CEA-BCEE89EE643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/>
          <a:stretch/>
        </p:blipFill>
        <p:spPr>
          <a:xfrm>
            <a:off x="7697338" y="1387287"/>
            <a:ext cx="3695575" cy="396308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BF6206-2CF3-4CEB-AFA2-2224B5C6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719" y="1432223"/>
            <a:ext cx="2897826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600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1960’s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A1B1F-1112-49C7-8143-304DF3D8E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33615" y="4788322"/>
            <a:ext cx="2897826" cy="68705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Bullwinkle and Sinclair Dinosaur</a:t>
            </a:r>
          </a:p>
        </p:txBody>
      </p:sp>
    </p:spTree>
    <p:extLst>
      <p:ext uri="{BB962C8B-B14F-4D97-AF65-F5344CB8AC3E}">
        <p14:creationId xmlns:p14="http://schemas.microsoft.com/office/powerpoint/2010/main" val="451017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54E1BC5-9799-4C37-9E39-75AD94AE070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C783E0-E2C4-43D2-93E5-38337F8DAD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2544D0-650E-4448-A7E2-E5C6D73984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B8CE2A87-DBA0-4B0D-98B6-FA36B850BA7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5E6228C6-2772-4D47-97B0-58E949732BB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/>
          <a:srcRect r="2858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F4FDEC5-B98A-4D9F-BB63-FA5A1ED9D3B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779EAC7-1067-454B-8145-AE5BF6ECBF1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BEA0E4E-FF8C-4EBC-87F8-743D03BEBFAF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70CC4EC-9416-4ED5-A95A-5CA76F92A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1969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AF46D-BCD2-4DD4-9631-12B8BB0D3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2279" y="2121408"/>
            <a:ext cx="674384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</a:rPr>
              <a:t>Smokey Bear</a:t>
            </a:r>
          </a:p>
        </p:txBody>
      </p:sp>
    </p:spTree>
    <p:extLst>
      <p:ext uri="{BB962C8B-B14F-4D97-AF65-F5344CB8AC3E}">
        <p14:creationId xmlns:p14="http://schemas.microsoft.com/office/powerpoint/2010/main" val="4073858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12">
            <a:extLst>
              <a:ext uri="{FF2B5EF4-FFF2-40B4-BE49-F238E27FC236}">
                <a16:creationId xmlns:a16="http://schemas.microsoft.com/office/drawing/2014/main" id="{75E3D2E7-AD93-44A1-8BC6-0E1343A3E4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Rectangle 14">
            <a:extLst>
              <a:ext uri="{FF2B5EF4-FFF2-40B4-BE49-F238E27FC236}">
                <a16:creationId xmlns:a16="http://schemas.microsoft.com/office/drawing/2014/main" id="{9CC5271D-3244-41E2-B819-CBCB46B719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5683B5F4-86FD-4BF8-88F1-837F5B70B3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58" name="Group 18">
            <a:extLst>
              <a:ext uri="{FF2B5EF4-FFF2-40B4-BE49-F238E27FC236}">
                <a16:creationId xmlns:a16="http://schemas.microsoft.com/office/drawing/2014/main" id="{468FD2E2-2BBC-4CE0-8728-F7F04CF3DA8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DB4C9A-B334-4F22-B77C-0ABDFA489F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0B25D87-B509-4BDD-8E23-850E1C3903D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Rectangle 22">
            <a:extLst>
              <a:ext uri="{FF2B5EF4-FFF2-40B4-BE49-F238E27FC236}">
                <a16:creationId xmlns:a16="http://schemas.microsoft.com/office/drawing/2014/main" id="{22BC10F2-2F80-47BD-8877-A00F4501812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0" name="Rectangle 24">
            <a:extLst>
              <a:ext uri="{FF2B5EF4-FFF2-40B4-BE49-F238E27FC236}">
                <a16:creationId xmlns:a16="http://schemas.microsoft.com/office/drawing/2014/main" id="{996B4A9D-86A6-4478-9C25-401649C5F1C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26">
            <a:extLst>
              <a:ext uri="{FF2B5EF4-FFF2-40B4-BE49-F238E27FC236}">
                <a16:creationId xmlns:a16="http://schemas.microsoft.com/office/drawing/2014/main" id="{8953CF86-986D-488F-A3AF-B94B80BB7D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28">
            <a:extLst>
              <a:ext uri="{FF2B5EF4-FFF2-40B4-BE49-F238E27FC236}">
                <a16:creationId xmlns:a16="http://schemas.microsoft.com/office/drawing/2014/main" id="{1DF12ACD-E18E-4547-BCF1-2E319C6B6A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85470" y="1110053"/>
            <a:ext cx="3386371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30">
            <a:extLst>
              <a:ext uri="{FF2B5EF4-FFF2-40B4-BE49-F238E27FC236}">
                <a16:creationId xmlns:a16="http://schemas.microsoft.com/office/drawing/2014/main" id="{2A4A1979-18ED-43FF-928C-D885BA3AF57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6DE72037-CD20-44D1-87B6-1E3B3E03782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577C86-7C15-4F34-9F3B-D1AC13C2C11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Placeholder 7" descr="A vintage photo of a person&#10;&#10;Description generated with very high confidence">
            <a:extLst>
              <a:ext uri="{FF2B5EF4-FFF2-40B4-BE49-F238E27FC236}">
                <a16:creationId xmlns:a16="http://schemas.microsoft.com/office/drawing/2014/main" id="{C53E557D-3D0C-4AAA-8365-A2443A38E3D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/>
          <a:srcRect t="19691" r="-2" b="31727"/>
          <a:stretch/>
        </p:blipFill>
        <p:spPr>
          <a:xfrm>
            <a:off x="920833" y="1323098"/>
            <a:ext cx="6642941" cy="413742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316AA5C-C411-4DC1-BEDC-0F4A3C116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102" y="1167646"/>
            <a:ext cx="2818417" cy="36225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6000" b="1" kern="1200" cap="none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Tony </a:t>
            </a:r>
            <a:r>
              <a:rPr lang="en-US" sz="6000" b="1" kern="1200" cap="none" baseline="0" dirty="0" err="1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Sarg</a:t>
            </a:r>
            <a:endParaRPr lang="en-US" sz="6000" b="1" kern="1200" cap="none" baseline="0" dirty="0">
              <a:blipFill dpi="0" rotWithShape="1">
                <a:blip r:embed="rId4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6BF7E97-D444-4283-A5F3-42F88E248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00102" y="3738285"/>
            <a:ext cx="2818418" cy="1738972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 dirty="0">
                <a:solidFill>
                  <a:schemeClr val="tx1"/>
                </a:solidFill>
              </a:rPr>
              <a:t>Tony </a:t>
            </a:r>
            <a:r>
              <a:rPr lang="en-US" sz="2000" dirty="0" err="1">
                <a:solidFill>
                  <a:schemeClr val="tx1"/>
                </a:solidFill>
              </a:rPr>
              <a:t>Sarg</a:t>
            </a:r>
            <a:r>
              <a:rPr lang="en-US" sz="2000" dirty="0">
                <a:solidFill>
                  <a:schemeClr val="tx1"/>
                </a:solidFill>
              </a:rPr>
              <a:t> began his career designing puppets and window displays for Macy’s Store.</a:t>
            </a:r>
          </a:p>
        </p:txBody>
      </p:sp>
    </p:spTree>
    <p:extLst>
      <p:ext uri="{BB962C8B-B14F-4D97-AF65-F5344CB8AC3E}">
        <p14:creationId xmlns:p14="http://schemas.microsoft.com/office/powerpoint/2010/main" val="2570519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5E3D2E7-AD93-44A1-8BC6-0E1343A3E4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C5271D-3244-41E2-B819-CBCB46B719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683B5F4-86FD-4BF8-88F1-837F5B70B3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8FD2E2-2BBC-4CE0-8728-F7F04CF3DA8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FDB4C9A-B334-4F22-B77C-0ABDFA489F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0B25D87-B509-4BDD-8E23-850E1C3903D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08D44B3-D53A-46AF-8005-6DDF22E5587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D8821E-56E3-444E-B1FE-055F4D8343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928117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758072-B23E-4D71-9145-EEF28389D79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780565"/>
            <a:ext cx="10351008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628F68-92F9-4D1D-8948-489481075C8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B49B30A-55D7-4923-8C30-AC8F2796599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04ABB31-B0FE-4300-B781-D1668A699C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733A037-75CE-4400-8923-D71CC69C775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8" name="Picture Placeholder 7" descr="A group of people walking on a city street&#10;&#10;Description generated with very high confidence">
            <a:extLst>
              <a:ext uri="{FF2B5EF4-FFF2-40B4-BE49-F238E27FC236}">
                <a16:creationId xmlns:a16="http://schemas.microsoft.com/office/drawing/2014/main" id="{4F9B4E9F-FCB1-4541-9BFF-A2C4C03FDC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/>
          <a:srcRect l="20626" r="15938" b="-3"/>
          <a:stretch/>
        </p:blipFill>
        <p:spPr>
          <a:xfrm>
            <a:off x="918124" y="1111504"/>
            <a:ext cx="3723212" cy="457809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6EEE056-9E4D-4AA1-92A7-C1F087B93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1376" y="1432223"/>
            <a:ext cx="6057144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8000" b="1" kern="1200" cap="none" baseline="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1970’s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F2DE11-CAEF-4B09-9070-9D97C5C5F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38490" y="4790198"/>
            <a:ext cx="6080030" cy="68705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4000" dirty="0">
                <a:solidFill>
                  <a:schemeClr val="tx1"/>
                </a:solidFill>
              </a:rPr>
              <a:t>The first Snoopy balloon</a:t>
            </a:r>
          </a:p>
        </p:txBody>
      </p:sp>
    </p:spTree>
    <p:extLst>
      <p:ext uri="{BB962C8B-B14F-4D97-AF65-F5344CB8AC3E}">
        <p14:creationId xmlns:p14="http://schemas.microsoft.com/office/powerpoint/2010/main" val="2116291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54E1BC5-9799-4C37-9E39-75AD94AE070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C783E0-E2C4-43D2-93E5-38337F8DAD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2544D0-650E-4448-A7E2-E5C6D73984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Placeholder 5" descr="A picture containing building, outdoor, toy&#10;&#10;Description generated with high confidence">
            <a:extLst>
              <a:ext uri="{FF2B5EF4-FFF2-40B4-BE49-F238E27FC236}">
                <a16:creationId xmlns:a16="http://schemas.microsoft.com/office/drawing/2014/main" id="{85258E70-4E85-4F44-8D2E-5BEFDBB9073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t="5609" r="-2" b="9322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0202727-54F2-4F63-818F-99119BA213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A73C12-F0BE-4AA8-845B-8CE5359D6F7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969367E-EAFB-4B65-ACBA-F5D36EE0B7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DA60E8A-7C25-441D-80F6-60E944794A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16D4D3-C15E-4504-B0D6-02890466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1972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3DC51E-9BFE-44FC-9E68-C0C3F4A5F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Donald and Mickey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Balloons continue to change throughout the years.  Mickey Mouse is revised often.</a:t>
            </a:r>
          </a:p>
        </p:txBody>
      </p:sp>
    </p:spTree>
    <p:extLst>
      <p:ext uri="{BB962C8B-B14F-4D97-AF65-F5344CB8AC3E}">
        <p14:creationId xmlns:p14="http://schemas.microsoft.com/office/powerpoint/2010/main" val="3451067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23">
            <a:extLst>
              <a:ext uri="{FF2B5EF4-FFF2-40B4-BE49-F238E27FC236}">
                <a16:creationId xmlns:a16="http://schemas.microsoft.com/office/drawing/2014/main" id="{FC7FDC0E-46B2-4D1F-8AFD-DEE4EB94209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8F88281-107F-42C7-86F0-D4A908DF1B6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374E9EA-6677-4DBE-96C2-D43B954A446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ectangle 27">
            <a:extLst>
              <a:ext uri="{FF2B5EF4-FFF2-40B4-BE49-F238E27FC236}">
                <a16:creationId xmlns:a16="http://schemas.microsoft.com/office/drawing/2014/main" id="{EBC79432-29A8-4C2D-9776-7389D10F1A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29">
            <a:extLst>
              <a:ext uri="{FF2B5EF4-FFF2-40B4-BE49-F238E27FC236}">
                <a16:creationId xmlns:a16="http://schemas.microsoft.com/office/drawing/2014/main" id="{366AF816-6B19-4B18-A9EE-95E8DA0ECE2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776089" y="321733"/>
            <a:ext cx="3091859" cy="1844147"/>
          </a:xfrm>
          <a:prstGeom prst="rect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512778B-0F64-4374-BBC8-16A53F995C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250000" y="3324678"/>
            <a:ext cx="2361497" cy="2777740"/>
          </a:xfrm>
          <a:prstGeom prst="rect">
            <a:avLst/>
          </a:prstGeom>
          <a:blipFill dpi="0"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6" name="Picture Placeholder 5" descr="A picture containing building, outdoor&#10;&#10;Description generated with high confidence">
            <a:extLst>
              <a:ext uri="{FF2B5EF4-FFF2-40B4-BE49-F238E27FC236}">
                <a16:creationId xmlns:a16="http://schemas.microsoft.com/office/drawing/2014/main" id="{1E92986D-FCAC-4D7D-889E-5EC2F9086FD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/>
          <a:srcRect/>
          <a:stretch/>
        </p:blipFill>
        <p:spPr>
          <a:xfrm>
            <a:off x="6449422" y="321733"/>
            <a:ext cx="2527203" cy="3392220"/>
          </a:xfrm>
          <a:prstGeom prst="rect">
            <a:avLst/>
          </a:prstGeom>
        </p:spPr>
      </p:pic>
      <p:pic>
        <p:nvPicPr>
          <p:cNvPr id="8" name="Picture 7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96152A39-5CA4-40C6-B44A-FEE86AE08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7162" y="1840658"/>
            <a:ext cx="3093807" cy="4617623"/>
          </a:xfrm>
          <a:prstGeom prst="rect">
            <a:avLst/>
          </a:prstGeom>
        </p:spPr>
      </p:pic>
      <p:grpSp>
        <p:nvGrpSpPr>
          <p:cNvPr id="40" name="Group 33">
            <a:extLst>
              <a:ext uri="{FF2B5EF4-FFF2-40B4-BE49-F238E27FC236}">
                <a16:creationId xmlns:a16="http://schemas.microsoft.com/office/drawing/2014/main" id="{7765571D-4425-4136-AA17-5877C5F07F6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DAC26F22-7825-42FF-BCEE-052BA3EEB11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B25D8D5-0A37-41E9-9C3D-77BBD957C1A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3D8E6DE-7368-40EA-A274-EDB77C31A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1970’s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65153-6DEA-4BD1-932D-D8184D161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4893" y="2121408"/>
            <a:ext cx="5168168" cy="375962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Superman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Bullwinkle</a:t>
            </a:r>
          </a:p>
        </p:txBody>
      </p:sp>
    </p:spTree>
    <p:extLst>
      <p:ext uri="{BB962C8B-B14F-4D97-AF65-F5344CB8AC3E}">
        <p14:creationId xmlns:p14="http://schemas.microsoft.com/office/powerpoint/2010/main" val="15377568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53EB867-02A0-4F33-BAD2-5AD3C989106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CC1BC2C-52FF-4777-8BD1-4EDB1F742706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D11487F-7D0C-423B-BDF9-FD7EE21D65F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Placeholder 7" descr="A statue of a cage&#10;&#10;Description generated with high confidence">
            <a:extLst>
              <a:ext uri="{FF2B5EF4-FFF2-40B4-BE49-F238E27FC236}">
                <a16:creationId xmlns:a16="http://schemas.microsoft.com/office/drawing/2014/main" id="{7BF785DB-CBD5-45AD-8335-7B15363D6A9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r="3" b="1078"/>
          <a:stretch/>
        </p:blipFill>
        <p:spPr>
          <a:xfrm>
            <a:off x="2930184" y="-2655"/>
            <a:ext cx="2996169" cy="335859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C4426EF-38E4-4A3E-90C8-F7B1EF4FF2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69317" cy="3355942"/>
          </a:xfrm>
          <a:prstGeom prst="rect">
            <a:avLst/>
          </a:prstGeom>
          <a:blipFill dpi="0" rotWithShape="1"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92000" sy="89000" flip="xy" algn="ctr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pic>
        <p:nvPicPr>
          <p:cNvPr id="12" name="Picture 11" descr="A picture containing sky&#10;&#10;Description generated with very high confidence">
            <a:extLst>
              <a:ext uri="{FF2B5EF4-FFF2-40B4-BE49-F238E27FC236}">
                <a16:creationId xmlns:a16="http://schemas.microsoft.com/office/drawing/2014/main" id="{E0BBF4A5-AEA0-40A7-A7F1-93FCE8AAC9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98" r="1" b="5283"/>
          <a:stretch/>
        </p:blipFill>
        <p:spPr>
          <a:xfrm>
            <a:off x="20" y="3504904"/>
            <a:ext cx="5926333" cy="3353096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4A5BE5FF-FA6B-4FBD-A01A-56F4812111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7220" y="0"/>
            <a:ext cx="6104779" cy="6857999"/>
          </a:xfrm>
          <a:prstGeom prst="rect">
            <a:avLst/>
          </a:prstGeom>
          <a:blipFill dpi="0" rotWithShape="1">
            <a:blip r:embed="rId7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465F2D-14C8-40D2-A337-B0B3118F5AD7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5B54B45-B64D-427E-BA59-F4983E027D8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F7C02F7-77AF-4556-9310-481D679122C5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" name="Picture 9" descr="A picture containing road, sky, outdoor, tree&#10;&#10;Description generated with very high confidence">
            <a:extLst>
              <a:ext uri="{FF2B5EF4-FFF2-40B4-BE49-F238E27FC236}">
                <a16:creationId xmlns:a16="http://schemas.microsoft.com/office/drawing/2014/main" id="{8371D48C-FBA0-440B-8CC3-39DC021B5F2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7212" r="-2" b="4320"/>
          <a:stretch/>
        </p:blipFill>
        <p:spPr>
          <a:xfrm>
            <a:off x="20" y="10"/>
            <a:ext cx="2769297" cy="335593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D70476B-E5DA-4B8C-A722-8496ABB17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dirty="0"/>
              <a:t>1980’s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C062FF-F7D6-41EE-91D3-5C535CD21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</a:rPr>
              <a:t>Kermit</a:t>
            </a: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</a:rPr>
              <a:t>Betty </a:t>
            </a:r>
            <a:r>
              <a:rPr lang="en-US" sz="3600" dirty="0" err="1">
                <a:solidFill>
                  <a:schemeClr val="tx1"/>
                </a:solidFill>
              </a:rPr>
              <a:t>Boop</a:t>
            </a:r>
            <a:endParaRPr lang="en-US" sz="36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600" dirty="0">
                <a:solidFill>
                  <a:schemeClr val="tx1"/>
                </a:solidFill>
              </a:rPr>
              <a:t>Spiderman</a:t>
            </a:r>
          </a:p>
        </p:txBody>
      </p:sp>
    </p:spTree>
    <p:extLst>
      <p:ext uri="{BB962C8B-B14F-4D97-AF65-F5344CB8AC3E}">
        <p14:creationId xmlns:p14="http://schemas.microsoft.com/office/powerpoint/2010/main" val="29403958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36">
            <a:extLst>
              <a:ext uri="{FF2B5EF4-FFF2-40B4-BE49-F238E27FC236}">
                <a16:creationId xmlns:a16="http://schemas.microsoft.com/office/drawing/2014/main" id="{11F612B9-75AD-45B4-A76E-8F84F5C19E9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D2C6F03A-3992-4019-8D09-7281B7936BD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1073160-A3EB-48E6-A359-70A8C5E6ED9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" name="Rectangle 40">
            <a:extLst>
              <a:ext uri="{FF2B5EF4-FFF2-40B4-BE49-F238E27FC236}">
                <a16:creationId xmlns:a16="http://schemas.microsoft.com/office/drawing/2014/main" id="{3002FB28-6157-4879-AA18-3EC651C996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97" y="640078"/>
            <a:ext cx="3152908" cy="3118737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42">
            <a:extLst>
              <a:ext uri="{FF2B5EF4-FFF2-40B4-BE49-F238E27FC236}">
                <a16:creationId xmlns:a16="http://schemas.microsoft.com/office/drawing/2014/main" id="{4FBA5E47-7120-4C1C-87BC-A86870805B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5983" y="2835334"/>
            <a:ext cx="2136808" cy="3214485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B8E885-42AA-4114-A592-168BB22686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4119131" y="3028113"/>
            <a:ext cx="1810512" cy="2828925"/>
          </a:xfrm>
          <a:prstGeom prst="rect">
            <a:avLst/>
          </a:prstGeom>
        </p:spPr>
      </p:pic>
      <p:pic>
        <p:nvPicPr>
          <p:cNvPr id="12" name="Picture 11" descr="A picture containing building, outdoor, person&#10;&#10;Description generated with very high confidence">
            <a:extLst>
              <a:ext uri="{FF2B5EF4-FFF2-40B4-BE49-F238E27FC236}">
                <a16:creationId xmlns:a16="http://schemas.microsoft.com/office/drawing/2014/main" id="{FD3906FF-0238-481C-BCBD-EA8EE18B0A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1305321" y="804986"/>
            <a:ext cx="1847659" cy="2788920"/>
          </a:xfrm>
          <a:prstGeom prst="rect">
            <a:avLst/>
          </a:prstGeom>
        </p:spPr>
      </p:pic>
      <p:sp>
        <p:nvSpPr>
          <p:cNvPr id="63" name="Rectangle 44">
            <a:extLst>
              <a:ext uri="{FF2B5EF4-FFF2-40B4-BE49-F238E27FC236}">
                <a16:creationId xmlns:a16="http://schemas.microsoft.com/office/drawing/2014/main" id="{798BD4EE-B7C8-4C4A-888D-B57D430D475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39090" y="640078"/>
            <a:ext cx="2153701" cy="20452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statue of a large crowd of people&#10;&#10;Description generated with high confidence">
            <a:extLst>
              <a:ext uri="{FF2B5EF4-FFF2-40B4-BE49-F238E27FC236}">
                <a16:creationId xmlns:a16="http://schemas.microsoft.com/office/drawing/2014/main" id="{48D5679B-9AC6-4949-868B-5C9F05F3A2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/>
          <a:stretch/>
        </p:blipFill>
        <p:spPr>
          <a:xfrm>
            <a:off x="4451666" y="804986"/>
            <a:ext cx="1145441" cy="1709614"/>
          </a:xfrm>
          <a:prstGeom prst="rect">
            <a:avLst/>
          </a:prstGeom>
        </p:spPr>
      </p:pic>
      <p:sp>
        <p:nvSpPr>
          <p:cNvPr id="64" name="Rectangle 46">
            <a:extLst>
              <a:ext uri="{FF2B5EF4-FFF2-40B4-BE49-F238E27FC236}">
                <a16:creationId xmlns:a16="http://schemas.microsoft.com/office/drawing/2014/main" id="{333D4D78-0103-459D-A0D9-0E419FABC1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97" y="3923723"/>
            <a:ext cx="3152908" cy="2126096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1B83E05-D878-4391-998F-C57BC8A20A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7"/>
          <a:srcRect/>
          <a:stretch/>
        </p:blipFill>
        <p:spPr>
          <a:xfrm>
            <a:off x="816403" y="4166441"/>
            <a:ext cx="2825496" cy="165291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DCE833E-D00E-493D-9DCC-3121EA616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991" y="484632"/>
            <a:ext cx="4993079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dirty="0"/>
              <a:t>1990’s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1D79D1-5C02-4804-B3FF-1D5954013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9991" y="2121408"/>
            <a:ext cx="4993078" cy="409257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Pink Panther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Clifford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Shrek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Barney the Dinosaur</a:t>
            </a:r>
          </a:p>
        </p:txBody>
      </p:sp>
    </p:spTree>
    <p:extLst>
      <p:ext uri="{BB962C8B-B14F-4D97-AF65-F5344CB8AC3E}">
        <p14:creationId xmlns:p14="http://schemas.microsoft.com/office/powerpoint/2010/main" val="3189800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621E8-5D72-4102-9557-6DE85A272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Mickey Mouse: Then and Now</a:t>
            </a:r>
          </a:p>
        </p:txBody>
      </p:sp>
      <p:pic>
        <p:nvPicPr>
          <p:cNvPr id="6" name="Picture Placeholder 5" descr="A picture containing sky, outdoor, building, person&#10;&#10;Description generated with very high confidence">
            <a:extLst>
              <a:ext uri="{FF2B5EF4-FFF2-40B4-BE49-F238E27FC236}">
                <a16:creationId xmlns:a16="http://schemas.microsoft.com/office/drawing/2014/main" id="{217C15B9-F010-4BE2-B990-75EA0CC82D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592" r="4592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08F14-84BA-4C41-971E-F75BF1D06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Artists are always updating favorite balloons for the Macy’s Parade.</a:t>
            </a:r>
          </a:p>
        </p:txBody>
      </p:sp>
    </p:spTree>
    <p:extLst>
      <p:ext uri="{BB962C8B-B14F-4D97-AF65-F5344CB8AC3E}">
        <p14:creationId xmlns:p14="http://schemas.microsoft.com/office/powerpoint/2010/main" val="1001492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11F612B9-75AD-45B4-A76E-8F84F5C19E9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C6F03A-3992-4019-8D09-7281B7936BD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1073160-A3EB-48E6-A359-70A8C5E6ED9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3002FB28-6157-4879-AA18-3EC651C9962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97" y="640078"/>
            <a:ext cx="3152908" cy="3118737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BA5E47-7120-4C1C-87BC-A86870805B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5983" y="2835334"/>
            <a:ext cx="2136808" cy="3214485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C36AB38C-DCEF-4A68-86FC-9881238E8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9131" y="3049874"/>
            <a:ext cx="1810512" cy="2785403"/>
          </a:xfrm>
          <a:prstGeom prst="rect">
            <a:avLst/>
          </a:prstGeom>
        </p:spPr>
      </p:pic>
      <p:pic>
        <p:nvPicPr>
          <p:cNvPr id="15" name="Picture 14" descr="A statue in front of a crowd&#10;&#10;Description generated with very high confidence">
            <a:extLst>
              <a:ext uri="{FF2B5EF4-FFF2-40B4-BE49-F238E27FC236}">
                <a16:creationId xmlns:a16="http://schemas.microsoft.com/office/drawing/2014/main" id="{97794FA1-EE59-400C-B068-85C452A866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6057" y="804986"/>
            <a:ext cx="1966188" cy="278892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798BD4EE-B7C8-4C4A-888D-B57D430D475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39090" y="640078"/>
            <a:ext cx="2153701" cy="2045295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picture containing outdoor, road, building, sky&#10;&#10;Description generated with very high confidence">
            <a:extLst>
              <a:ext uri="{FF2B5EF4-FFF2-40B4-BE49-F238E27FC236}">
                <a16:creationId xmlns:a16="http://schemas.microsoft.com/office/drawing/2014/main" id="{D156676D-2662-4785-9B8F-D71CE2BB7D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9131" y="1055535"/>
            <a:ext cx="1810512" cy="1208516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333D4D78-0103-459D-A0D9-0E419FABC10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97" y="3923723"/>
            <a:ext cx="3152908" cy="2126096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Placeholder 8" descr="A statue of a giant teddy bear&#10;&#10;Description generated with high confidence">
            <a:extLst>
              <a:ext uri="{FF2B5EF4-FFF2-40B4-BE49-F238E27FC236}">
                <a16:creationId xmlns:a16="http://schemas.microsoft.com/office/drawing/2014/main" id="{943AC374-F1B2-47F2-BED7-D92829D08F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7"/>
          <a:srcRect l="17824" r="17824"/>
          <a:stretch>
            <a:fillRect/>
          </a:stretch>
        </p:blipFill>
        <p:spPr>
          <a:xfrm>
            <a:off x="1055077" y="4098470"/>
            <a:ext cx="2254980" cy="178885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630CA33-2A67-47A8-8540-91AE626E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9991" y="484632"/>
            <a:ext cx="4993079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Snoopy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20785D-94AD-45E7-A86D-C5B3F04E0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49991" y="2121408"/>
            <a:ext cx="4993078" cy="409257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The Snoopy balloon has changed several times throughout the years.</a:t>
            </a:r>
          </a:p>
        </p:txBody>
      </p:sp>
    </p:spTree>
    <p:extLst>
      <p:ext uri="{BB962C8B-B14F-4D97-AF65-F5344CB8AC3E}">
        <p14:creationId xmlns:p14="http://schemas.microsoft.com/office/powerpoint/2010/main" val="2479912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35">
            <a:extLst>
              <a:ext uri="{FF2B5EF4-FFF2-40B4-BE49-F238E27FC236}">
                <a16:creationId xmlns:a16="http://schemas.microsoft.com/office/drawing/2014/main" id="{11F612B9-75AD-45B4-A76E-8F84F5C19E99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2C6F03A-3992-4019-8D09-7281B7936BD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1073160-A3EB-48E6-A359-70A8C5E6ED9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39">
            <a:extLst>
              <a:ext uri="{FF2B5EF4-FFF2-40B4-BE49-F238E27FC236}">
                <a16:creationId xmlns:a16="http://schemas.microsoft.com/office/drawing/2014/main" id="{09E29199-08DA-41E5-9170-4749B3FD37C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9517EE9-37CC-44BF-B58B-F5DE28FA6A4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1" name="Oval 41">
              <a:extLst>
                <a:ext uri="{FF2B5EF4-FFF2-40B4-BE49-F238E27FC236}">
                  <a16:creationId xmlns:a16="http://schemas.microsoft.com/office/drawing/2014/main" id="{A3AAE3E6-AAAA-4689-8781-23181C3486B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2" name="Rectangle 43">
            <a:extLst>
              <a:ext uri="{FF2B5EF4-FFF2-40B4-BE49-F238E27FC236}">
                <a16:creationId xmlns:a16="http://schemas.microsoft.com/office/drawing/2014/main" id="{40382526-5F65-49A3-AC91-131318F429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1217" y="321733"/>
            <a:ext cx="2370280" cy="2832579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45">
            <a:extLst>
              <a:ext uri="{FF2B5EF4-FFF2-40B4-BE49-F238E27FC236}">
                <a16:creationId xmlns:a16="http://schemas.microsoft.com/office/drawing/2014/main" id="{E25BBC81-0565-4EF4-98DE-398CDEB507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41217" y="3334174"/>
            <a:ext cx="2370280" cy="2768243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47">
            <a:extLst>
              <a:ext uri="{FF2B5EF4-FFF2-40B4-BE49-F238E27FC236}">
                <a16:creationId xmlns:a16="http://schemas.microsoft.com/office/drawing/2014/main" id="{EBF00E77-22F3-4030-8831-4F5F41FEFE3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5496" y="3334174"/>
            <a:ext cx="3117048" cy="2768243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49">
            <a:extLst>
              <a:ext uri="{FF2B5EF4-FFF2-40B4-BE49-F238E27FC236}">
                <a16:creationId xmlns:a16="http://schemas.microsoft.com/office/drawing/2014/main" id="{A2842DEE-F07B-4BCA-A18D-D0D97590EA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5774268" cy="5780684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3C89246-198E-48E1-9E44-929F8CFF99F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/>
          <a:stretch>
            <a:fillRect/>
          </a:stretch>
        </p:blipFill>
        <p:spPr>
          <a:xfrm>
            <a:off x="6582437" y="475133"/>
            <a:ext cx="1680972" cy="2518311"/>
          </a:xfrm>
          <a:prstGeom prst="rect">
            <a:avLst/>
          </a:prstGeom>
        </p:spPr>
      </p:pic>
      <p:pic>
        <p:nvPicPr>
          <p:cNvPr id="12" name="Picture 11" descr="A picture containing sky, small&#10;&#10;Description generated with very high confidence">
            <a:extLst>
              <a:ext uri="{FF2B5EF4-FFF2-40B4-BE49-F238E27FC236}">
                <a16:creationId xmlns:a16="http://schemas.microsoft.com/office/drawing/2014/main" id="{0921C657-EF35-4750-AA51-96DD8007A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6364" y="3788853"/>
            <a:ext cx="2795314" cy="1858883"/>
          </a:xfrm>
          <a:prstGeom prst="rect">
            <a:avLst/>
          </a:prstGeom>
        </p:spPr>
      </p:pic>
      <p:pic>
        <p:nvPicPr>
          <p:cNvPr id="8" name="Picture 7" descr="A statue in front of a crowd&#10;&#10;Description generated with high confidence">
            <a:extLst>
              <a:ext uri="{FF2B5EF4-FFF2-40B4-BE49-F238E27FC236}">
                <a16:creationId xmlns:a16="http://schemas.microsoft.com/office/drawing/2014/main" id="{EAF8F139-C19D-4515-B4BA-C2BB5D5E7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3354" y="3495039"/>
            <a:ext cx="1987790" cy="2446511"/>
          </a:xfrm>
          <a:prstGeom prst="rect">
            <a:avLst/>
          </a:prstGeom>
        </p:spPr>
      </p:pic>
      <p:sp>
        <p:nvSpPr>
          <p:cNvPr id="76" name="Rectangle 51">
            <a:extLst>
              <a:ext uri="{FF2B5EF4-FFF2-40B4-BE49-F238E27FC236}">
                <a16:creationId xmlns:a16="http://schemas.microsoft.com/office/drawing/2014/main" id="{6231D439-28D0-48A7-B71E-1D125AA1E05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5496" y="321734"/>
            <a:ext cx="3117048" cy="2832578"/>
          </a:xfrm>
          <a:prstGeom prst="rect">
            <a:avLst/>
          </a:prstGeom>
          <a:solidFill>
            <a:srgbClr val="FFFFFF"/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rowd of people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00FA0BA1-D583-4BA3-A369-1C729119D2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78922" y="475133"/>
            <a:ext cx="2090198" cy="25183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9FD4DE-D437-4FB5-9959-892D8E59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93" y="484632"/>
            <a:ext cx="5168168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Current Favorites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C77915-E100-4AE1-962C-905F4B87C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4893" y="2121408"/>
            <a:ext cx="5168168" cy="375962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Spongebob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Smurf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Hello Kitty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Wimpy Kid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i="1" dirty="0">
                <a:solidFill>
                  <a:schemeClr val="tx1"/>
                </a:solidFill>
              </a:rPr>
              <a:t>Watch for these balloons and new ones in this year’s Macy’s Thanksgiving Parade!</a:t>
            </a:r>
          </a:p>
        </p:txBody>
      </p:sp>
    </p:spTree>
    <p:extLst>
      <p:ext uri="{BB962C8B-B14F-4D97-AF65-F5344CB8AC3E}">
        <p14:creationId xmlns:p14="http://schemas.microsoft.com/office/powerpoint/2010/main" val="18388942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5B730B9-6DD4-4D3B-A40E-8382075DD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B90127-A96F-4F90-8B5F-CCEA5FFCF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http://abcnews.go.com/US/photos/macys-thanksgiving-day-parade-years-9150043/image-27003168</a:t>
            </a:r>
            <a:endParaRPr lang="en-US" dirty="0"/>
          </a:p>
          <a:p>
            <a:r>
              <a:rPr lang="en-US" dirty="0">
                <a:hlinkClick r:id="rId3"/>
              </a:rPr>
              <a:t>https://people.howstuffworks.com/culture-traditions/holidays-other/macys-thanksgiving-day-parade1.htm</a:t>
            </a:r>
            <a:endParaRPr lang="en-US" dirty="0"/>
          </a:p>
          <a:p>
            <a:r>
              <a:rPr lang="en-US" dirty="0">
                <a:hlinkClick r:id="rId4"/>
              </a:rPr>
              <a:t>http://www.cnn.com/2013/11/24/us/new-york-macys-thanksgiving-parade/index.html</a:t>
            </a:r>
            <a:endParaRPr lang="en-US" dirty="0"/>
          </a:p>
          <a:p>
            <a:r>
              <a:rPr lang="en-US" dirty="0">
                <a:hlinkClick r:id="rId5"/>
              </a:rPr>
              <a:t>https://hyperallergic.com/339488/tony-sarg-macys-thanksgiving-parade/</a:t>
            </a:r>
            <a:endParaRPr lang="en-US" dirty="0"/>
          </a:p>
          <a:p>
            <a:r>
              <a:rPr lang="en-US" dirty="0">
                <a:hlinkClick r:id="rId6"/>
              </a:rPr>
              <a:t>http://www.nydailynews.com/new-york/macy-balloons-years-gallery-1.13136?pmSlide=1.25731</a:t>
            </a:r>
            <a:endParaRPr lang="en-US" dirty="0"/>
          </a:p>
          <a:p>
            <a:r>
              <a:rPr lang="en-US" dirty="0">
                <a:hlinkClick r:id="rId7"/>
              </a:rPr>
              <a:t>http://macysthanksgiving.wikia.com/wiki/The_Pink_Panther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5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2">
            <a:extLst>
              <a:ext uri="{FF2B5EF4-FFF2-40B4-BE49-F238E27FC236}">
                <a16:creationId xmlns:a16="http://schemas.microsoft.com/office/drawing/2014/main" id="{E54E1BC5-9799-4C37-9E39-75AD94AE070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C783E0-E2C4-43D2-93E5-38337F8DAD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42544D0-650E-4448-A7E2-E5C6D73984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" name="Picture Placeholder 7" descr="A group of people posing for a photo&#10;&#10;Description generated with high confidence">
            <a:extLst>
              <a:ext uri="{FF2B5EF4-FFF2-40B4-BE49-F238E27FC236}">
                <a16:creationId xmlns:a16="http://schemas.microsoft.com/office/drawing/2014/main" id="{929D164F-3B1C-4BA8-807C-057050511AB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3111" r="1" b="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6" name="Rectangle 16">
            <a:extLst>
              <a:ext uri="{FF2B5EF4-FFF2-40B4-BE49-F238E27FC236}">
                <a16:creationId xmlns:a16="http://schemas.microsoft.com/office/drawing/2014/main" id="{C0D87137-C549-49C9-9E77-B0610E9494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4737D626-8CB2-413F-BA1C-691F042B48F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-2"/>
            <a:ext cx="12188952" cy="6858000"/>
          </a:xfrm>
          <a:prstGeom prst="rect">
            <a:avLst/>
          </a:prstGeom>
          <a:blipFill dpi="0" rotWithShape="1">
            <a:blip r:embed="rId5">
              <a:alphaModFix amt="35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20">
            <a:extLst>
              <a:ext uri="{FF2B5EF4-FFF2-40B4-BE49-F238E27FC236}">
                <a16:creationId xmlns:a16="http://schemas.microsoft.com/office/drawing/2014/main" id="{91E96018-B22F-4F69-A476-E69AD017788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48B6ECE-AE16-413C-89BA-B4DC741A4E3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35FC4B0-34E5-49B0-81B1-5B5C805B37F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89223F0C-58CC-491C-8F88-A4F633AB5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1924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42B9E-713B-40EF-9F4C-046F60172B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9848" y="2121408"/>
            <a:ext cx="10058400" cy="40507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The First Macy’s Parade had no balloons.</a:t>
            </a:r>
          </a:p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They borrowed animals from the zoo.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09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44">
            <a:extLst>
              <a:ext uri="{FF2B5EF4-FFF2-40B4-BE49-F238E27FC236}">
                <a16:creationId xmlns:a16="http://schemas.microsoft.com/office/drawing/2014/main" id="{5CCCD99C-7D8E-4797-981B-A22148DEBA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46">
            <a:extLst>
              <a:ext uri="{FF2B5EF4-FFF2-40B4-BE49-F238E27FC236}">
                <a16:creationId xmlns:a16="http://schemas.microsoft.com/office/drawing/2014/main" id="{090C743A-8661-482F-9A41-8A7025172C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48">
            <a:extLst>
              <a:ext uri="{FF2B5EF4-FFF2-40B4-BE49-F238E27FC236}">
                <a16:creationId xmlns:a16="http://schemas.microsoft.com/office/drawing/2014/main" id="{594477E0-CE85-4388-9987-2E6C9BFECB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50">
            <a:extLst>
              <a:ext uri="{FF2B5EF4-FFF2-40B4-BE49-F238E27FC236}">
                <a16:creationId xmlns:a16="http://schemas.microsoft.com/office/drawing/2014/main" id="{1D10CA79-B03E-42D2-AD45-46B9BA89E12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85D6C09-FCD4-49C5-90D8-D91E4018255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CA2921E5-E3D2-4B5A-A07C-316D34C352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1" name="Rectangle 54">
            <a:extLst>
              <a:ext uri="{FF2B5EF4-FFF2-40B4-BE49-F238E27FC236}">
                <a16:creationId xmlns:a16="http://schemas.microsoft.com/office/drawing/2014/main" id="{D1BC6433-1755-4584-A0E7-72003191B8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2" name="Rectangle 56">
            <a:extLst>
              <a:ext uri="{FF2B5EF4-FFF2-40B4-BE49-F238E27FC236}">
                <a16:creationId xmlns:a16="http://schemas.microsoft.com/office/drawing/2014/main" id="{5E4B7DDE-0774-4987-A8CE-B779E40523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58">
            <a:extLst>
              <a:ext uri="{FF2B5EF4-FFF2-40B4-BE49-F238E27FC236}">
                <a16:creationId xmlns:a16="http://schemas.microsoft.com/office/drawing/2014/main" id="{9650BD88-554F-44DB-A322-A9720F221B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picture containing motorcycle&#10;&#10;Description generated with high confidence">
            <a:extLst>
              <a:ext uri="{FF2B5EF4-FFF2-40B4-BE49-F238E27FC236}">
                <a16:creationId xmlns:a16="http://schemas.microsoft.com/office/drawing/2014/main" id="{2204A15E-26FF-42A6-B4D9-0377C538759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/>
          <a:srcRect/>
          <a:stretch/>
        </p:blipFill>
        <p:spPr>
          <a:xfrm>
            <a:off x="633999" y="1640976"/>
            <a:ext cx="5462001" cy="3208925"/>
          </a:xfrm>
          <a:prstGeom prst="rect">
            <a:avLst/>
          </a:prstGeom>
        </p:spPr>
      </p:pic>
      <p:sp>
        <p:nvSpPr>
          <p:cNvPr id="94" name="Rectangle 60">
            <a:extLst>
              <a:ext uri="{FF2B5EF4-FFF2-40B4-BE49-F238E27FC236}">
                <a16:creationId xmlns:a16="http://schemas.microsoft.com/office/drawing/2014/main" id="{A223F769-059E-4240-914C-B66F3A24E8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62">
            <a:extLst>
              <a:ext uri="{FF2B5EF4-FFF2-40B4-BE49-F238E27FC236}">
                <a16:creationId xmlns:a16="http://schemas.microsoft.com/office/drawing/2014/main" id="{3118D9E1-F4E4-4820-8B58-F03E72B5818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483E1C6-578C-48A4-B3F4-6C7CBF1E15A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C1E05FE-F5C3-4100-BF2C-85CB352C695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79CFA92-1D13-43C2-95B6-50798F21D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220" y="1054100"/>
            <a:ext cx="4615180" cy="37360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1924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7030D9-E736-454D-A46C-1174D0955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8419" y="3909210"/>
            <a:ext cx="4615180" cy="66876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800" dirty="0">
                <a:solidFill>
                  <a:schemeClr val="tx1"/>
                </a:solidFill>
              </a:rPr>
              <a:t>This “</a:t>
            </a:r>
            <a:r>
              <a:rPr lang="en-US" sz="2800" dirty="0" err="1">
                <a:solidFill>
                  <a:schemeClr val="tx1"/>
                </a:solidFill>
              </a:rPr>
              <a:t>Balloonatic</a:t>
            </a:r>
            <a:r>
              <a:rPr lang="en-US" sz="2800" dirty="0">
                <a:solidFill>
                  <a:schemeClr val="tx1"/>
                </a:solidFill>
              </a:rPr>
              <a:t>” float inspired Tony </a:t>
            </a:r>
            <a:r>
              <a:rPr lang="en-US" sz="2800" dirty="0" err="1">
                <a:solidFill>
                  <a:schemeClr val="tx1"/>
                </a:solidFill>
              </a:rPr>
              <a:t>Sarg</a:t>
            </a:r>
            <a:r>
              <a:rPr lang="en-US" sz="2800" dirty="0">
                <a:solidFill>
                  <a:schemeClr val="tx1"/>
                </a:solidFill>
              </a:rPr>
              <a:t> to create his first character balloons.</a:t>
            </a:r>
          </a:p>
        </p:txBody>
      </p:sp>
    </p:spTree>
    <p:extLst>
      <p:ext uri="{BB962C8B-B14F-4D97-AF65-F5344CB8AC3E}">
        <p14:creationId xmlns:p14="http://schemas.microsoft.com/office/powerpoint/2010/main" val="54787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75E3D2E7-AD93-44A1-8BC6-0E1343A3E44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CC5271D-3244-41E2-B819-CBCB46B719A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5683B5F4-86FD-4BF8-88F1-837F5B70B3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68FD2E2-2BBC-4CE0-8728-F7F04CF3DA80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DFDB4C9A-B334-4F22-B77C-0ABDFA489FB9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20B25D87-B509-4BDD-8E23-850E1C3903D8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75A9A30E-2C18-46D9-9DC7-33570609474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358FBA9-AF92-4DB7-A873-91170AB038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CF925F5-59E8-4E06-A356-C02C05C3201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vintage photo of a horse&#10;&#10;Description generated with very high confidence">
            <a:extLst>
              <a:ext uri="{FF2B5EF4-FFF2-40B4-BE49-F238E27FC236}">
                <a16:creationId xmlns:a16="http://schemas.microsoft.com/office/drawing/2014/main" id="{C666504B-3E78-41BD-B34D-AF45AC84D3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6"/>
          <a:srcRect l="12317" r="4805" b="-1"/>
          <a:stretch/>
        </p:blipFill>
        <p:spPr>
          <a:xfrm>
            <a:off x="633999" y="1054100"/>
            <a:ext cx="5462001" cy="4382677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91A046E2-5971-4908-813C-F0F52C999A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56AE8210-9ED4-4E7E-8229-1C05B600222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BF257AB-18DE-4D96-B32B-7E1AD58A27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62105D0A-1E40-481C-9A53-0EBE196E089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631FABF-DCA6-4620-A3C0-923F0E6E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220" y="1054100"/>
            <a:ext cx="4615180" cy="37360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8000" b="1" kern="1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>1927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4C2F2D-FEBA-4342-B5E3-F408D7A37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3220" y="4790199"/>
            <a:ext cx="4615180" cy="66876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2000">
                <a:solidFill>
                  <a:schemeClr val="tx1"/>
                </a:solidFill>
              </a:rPr>
              <a:t>The first balloon created by Tony Sarg was Felix the Cat.</a:t>
            </a:r>
          </a:p>
        </p:txBody>
      </p:sp>
    </p:spTree>
    <p:extLst>
      <p:ext uri="{BB962C8B-B14F-4D97-AF65-F5344CB8AC3E}">
        <p14:creationId xmlns:p14="http://schemas.microsoft.com/office/powerpoint/2010/main" val="991002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54E1BC5-9799-4C37-9E39-75AD94AE070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C783E0-E2C4-43D2-93E5-38337F8DAD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2544D0-650E-4448-A7E2-E5C6D73984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Placeholder 5" descr="A picture containing sky, outdoor&#10;&#10;Description generated with high confidence">
            <a:extLst>
              <a:ext uri="{FF2B5EF4-FFF2-40B4-BE49-F238E27FC236}">
                <a16:creationId xmlns:a16="http://schemas.microsoft.com/office/drawing/2014/main" id="{437B02B6-0CC1-490C-9DEC-8B5548B7AF5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3295" r="10015" b="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0202727-54F2-4F63-818F-99119BA2134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6502" y="0"/>
            <a:ext cx="6125497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7A73C12-F0BE-4AA8-845B-8CE5359D6F7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969367E-EAFB-4B65-ACBA-F5D36EE0B77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DA60E8A-7C25-441D-80F6-60E944794AF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CB1634-722D-4AA6-9061-D9521090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Earliest Balloons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DB9C2-3D22-45A7-AAF5-60F6BE943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799" y="2121408"/>
            <a:ext cx="5299585" cy="40507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tx1"/>
                </a:solidFill>
              </a:rPr>
              <a:t>Mickey Mouse was one of the earliest balloons and was designed by Tony </a:t>
            </a:r>
            <a:r>
              <a:rPr lang="en-US" sz="2800" dirty="0" err="1">
                <a:solidFill>
                  <a:schemeClr val="tx1"/>
                </a:solidFill>
              </a:rPr>
              <a:t>Sarg</a:t>
            </a:r>
            <a:r>
              <a:rPr lang="en-US" sz="2800" dirty="0">
                <a:solidFill>
                  <a:schemeClr val="tx1"/>
                </a:solidFill>
              </a:rPr>
              <a:t> with help from Walt Disney.</a:t>
            </a:r>
          </a:p>
          <a:p>
            <a:pPr indent="-182880">
              <a:lnSpc>
                <a:spcPct val="90000"/>
              </a:lnSpc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46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CCCD99C-7D8E-4797-981B-A22148DEBAD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0C743A-8661-482F-9A41-8A7025172C5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4477E0-CE85-4388-9987-2E6C9BFECB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10CA79-B03E-42D2-AD45-46B9BA89E12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85D6C09-FCD4-49C5-90D8-D91E4018255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A2921E5-E3D2-4B5A-A07C-316D34C3529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D1BC6433-1755-4584-A0E7-72003191B8E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4B7DDE-0774-4987-A8CE-B779E405232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653241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650BD88-554F-44DB-A322-A9720F221B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1" y="822325"/>
            <a:ext cx="5149596" cy="4846228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Placeholder 5" descr="A black and white photo of a person&#10;&#10;Description generated with very high confidence">
            <a:extLst>
              <a:ext uri="{FF2B5EF4-FFF2-40B4-BE49-F238E27FC236}">
                <a16:creationId xmlns:a16="http://schemas.microsoft.com/office/drawing/2014/main" id="{09E4274D-5C4C-4D9B-AA79-D581AB99202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6"/>
          <a:srcRect l="9690" r="9690"/>
          <a:stretch>
            <a:fillRect/>
          </a:stretch>
        </p:blipFill>
        <p:spPr>
          <a:xfrm>
            <a:off x="708372" y="1054100"/>
            <a:ext cx="5313254" cy="4382677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223F769-059E-4240-914C-B66F3A24E8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604" y="5756954"/>
            <a:ext cx="109087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18D9E1-F4E4-4820-8B58-F03E72B5818E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483E1C6-578C-48A4-B3F4-6C7CBF1E15A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1E05FE-F5C3-4100-BF2C-85CB352C695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889CAF4-D760-4306-B0C0-84C509B2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3220" y="1054100"/>
            <a:ext cx="4615180" cy="37360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8000" dirty="0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1929 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E7514F-4F57-41FD-A4D0-1D22DA57F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13220" y="4790199"/>
            <a:ext cx="4615180" cy="668769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en-US" sz="5400" dirty="0">
                <a:solidFill>
                  <a:schemeClr val="tx1"/>
                </a:solidFill>
              </a:rPr>
              <a:t>Captain Nemo</a:t>
            </a:r>
          </a:p>
        </p:txBody>
      </p:sp>
    </p:spTree>
    <p:extLst>
      <p:ext uri="{BB962C8B-B14F-4D97-AF65-F5344CB8AC3E}">
        <p14:creationId xmlns:p14="http://schemas.microsoft.com/office/powerpoint/2010/main" val="133328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0">
            <a:extLst>
              <a:ext uri="{FF2B5EF4-FFF2-40B4-BE49-F238E27FC236}">
                <a16:creationId xmlns:a16="http://schemas.microsoft.com/office/drawing/2014/main" id="{E54E1BC5-9799-4C37-9E39-75AD94AE070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C783E0-E2C4-43D2-93E5-38337F8DAD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2544D0-650E-4448-A7E2-E5C6D73984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1652F8AD-BC73-4B90-B0F9-E9129B52696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tretch>
            <a:fillRect/>
          </a:stretch>
        </p:blipFill>
        <p:spPr>
          <a:xfrm>
            <a:off x="164164" y="1679216"/>
            <a:ext cx="4756317" cy="3582101"/>
          </a:xfrm>
          <a:prstGeom prst="rect">
            <a:avLst/>
          </a:prstGeom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7A9FF011-88A5-4B89-AD4A-E08820CEE4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16">
            <a:extLst>
              <a:ext uri="{FF2B5EF4-FFF2-40B4-BE49-F238E27FC236}">
                <a16:creationId xmlns:a16="http://schemas.microsoft.com/office/drawing/2014/main" id="{6BAEAFFD-C82E-4805-8EFA-403C6D826E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C28443-F61D-4568-A939-A57CC8BE67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62A386-B011-43D7-945D-36EB3CBC3C0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25589A-2AC1-4962-B58F-0C51EB347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/>
              <a:t>Balloon Release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273FDB-2E74-430E-8509-563B03330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Macy's used to release the balloons after the parade was over. Tickets were attached with a reward of $100 for the return of the balloons. </a:t>
            </a:r>
          </a:p>
          <a:p>
            <a:pPr>
              <a:lnSpc>
                <a:spcPct val="90000"/>
              </a:lnSpc>
            </a:pP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In 1931, a balloon became entangled on the wing of an airplane endangering the pilot.  After this Macy’s no longer released its balloons.</a:t>
            </a:r>
          </a:p>
        </p:txBody>
      </p:sp>
    </p:spTree>
    <p:extLst>
      <p:ext uri="{BB962C8B-B14F-4D97-AF65-F5344CB8AC3E}">
        <p14:creationId xmlns:p14="http://schemas.microsoft.com/office/powerpoint/2010/main" val="220628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54E1BC5-9799-4C37-9E39-75AD94AE070F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EC783E0-E2C4-43D2-93E5-38337F8DADB1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42544D0-650E-4448-A7E2-E5C6D739848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Placeholder 5" descr="A person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CECE8335-027B-4D6F-A41E-09A8C1B440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/>
          <a:srcRect l="22880" r="2458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A9FF011-88A5-4B89-AD4A-E08820CEE4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5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AEAFFD-C82E-4805-8EFA-403C6D826E75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DC28443-F61D-4568-A939-A57CC8BE674E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662A386-B011-43D7-945D-36EB3CBC3C0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FE0FBC2-C871-4658-A790-EB01F6ABD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/>
              <a:t>1930’s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30298-33F4-430D-8A72-C7038FFE7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0109" y="2121408"/>
            <a:ext cx="6730276" cy="405079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chemeClr val="tx1"/>
                </a:solidFill>
              </a:rPr>
              <a:t>A band leader was one of the first balloons added in the 1930’s.</a:t>
            </a:r>
          </a:p>
        </p:txBody>
      </p:sp>
    </p:spTree>
    <p:extLst>
      <p:ext uri="{BB962C8B-B14F-4D97-AF65-F5344CB8AC3E}">
        <p14:creationId xmlns:p14="http://schemas.microsoft.com/office/powerpoint/2010/main" val="36454653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1490</TotalTime>
  <Words>469</Words>
  <Application>Microsoft Office PowerPoint</Application>
  <PresentationFormat>Widescreen</PresentationFormat>
  <Paragraphs>85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Georgia</vt:lpstr>
      <vt:lpstr>Rockwell Extra Bold</vt:lpstr>
      <vt:lpstr>Trebuchet MS</vt:lpstr>
      <vt:lpstr>Wingdings</vt:lpstr>
      <vt:lpstr>Wood Type</vt:lpstr>
      <vt:lpstr>Tony Sarg: Puppeteer of Macy’s Parade</vt:lpstr>
      <vt:lpstr>Tony Sarg</vt:lpstr>
      <vt:lpstr>1924</vt:lpstr>
      <vt:lpstr>1924</vt:lpstr>
      <vt:lpstr>1927</vt:lpstr>
      <vt:lpstr>Earliest Balloons</vt:lpstr>
      <vt:lpstr>1929  </vt:lpstr>
      <vt:lpstr>Balloon Release</vt:lpstr>
      <vt:lpstr>1930’s</vt:lpstr>
      <vt:lpstr>1937</vt:lpstr>
      <vt:lpstr>1937</vt:lpstr>
      <vt:lpstr>1940’s</vt:lpstr>
      <vt:lpstr>1942</vt:lpstr>
      <vt:lpstr>1945 </vt:lpstr>
      <vt:lpstr>1950’s</vt:lpstr>
      <vt:lpstr>1950’s</vt:lpstr>
      <vt:lpstr>1952</vt:lpstr>
      <vt:lpstr>1960’s</vt:lpstr>
      <vt:lpstr>1969</vt:lpstr>
      <vt:lpstr>1970’s</vt:lpstr>
      <vt:lpstr>1972</vt:lpstr>
      <vt:lpstr>1970’s</vt:lpstr>
      <vt:lpstr>1980’s</vt:lpstr>
      <vt:lpstr>1990’s</vt:lpstr>
      <vt:lpstr>Mickey Mouse: Then and Now</vt:lpstr>
      <vt:lpstr>Snoopy</vt:lpstr>
      <vt:lpstr>Current Favorites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Tony Sarg: Puppeteer of Macy’s Parade</dc:title>
  <dc:creator>Daniece Mcamis</dc:creator>
  <cp:lastModifiedBy>Lester Kimberly S</cp:lastModifiedBy>
  <cp:revision>10</cp:revision>
  <dcterms:created xsi:type="dcterms:W3CDTF">2017-11-01T14:57:08Z</dcterms:created>
  <dcterms:modified xsi:type="dcterms:W3CDTF">2025-11-17T22:27:32Z</dcterms:modified>
</cp:coreProperties>
</file>